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68" r:id="rId3"/>
    <p:sldId id="361" r:id="rId4"/>
    <p:sldId id="362" r:id="rId5"/>
    <p:sldId id="363" r:id="rId6"/>
    <p:sldId id="375" r:id="rId7"/>
    <p:sldId id="381" r:id="rId8"/>
    <p:sldId id="373" r:id="rId9"/>
    <p:sldId id="374" r:id="rId10"/>
    <p:sldId id="365" r:id="rId11"/>
    <p:sldId id="366" r:id="rId12"/>
    <p:sldId id="376" r:id="rId13"/>
    <p:sldId id="380" r:id="rId14"/>
    <p:sldId id="388" r:id="rId15"/>
    <p:sldId id="392" r:id="rId16"/>
    <p:sldId id="367" r:id="rId17"/>
    <p:sldId id="384" r:id="rId18"/>
    <p:sldId id="391" r:id="rId19"/>
    <p:sldId id="383" r:id="rId20"/>
    <p:sldId id="3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7DBE3"/>
    <a:srgbClr val="4C7F94"/>
    <a:srgbClr val="065081"/>
    <a:srgbClr val="99BDCB"/>
    <a:srgbClr val="9E1F63"/>
    <a:srgbClr val="D2D6EA"/>
    <a:srgbClr val="8A94C8"/>
    <a:srgbClr val="717EBD"/>
    <a:srgbClr val="ACB3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4" autoAdjust="0"/>
    <p:restoredTop sz="95872" autoAdjust="0"/>
  </p:normalViewPr>
  <p:slideViewPr>
    <p:cSldViewPr snapToGrid="0">
      <p:cViewPr varScale="1">
        <p:scale>
          <a:sx n="125" d="100"/>
          <a:sy n="125" d="100"/>
        </p:scale>
        <p:origin x="432" y="1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78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DFA2B-42E7-483C-89A7-B63D17235420}" type="datetimeFigureOut">
              <a:rPr lang="en-GB" smtClean="0"/>
              <a:t>23/09/2019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26957-3063-4AF5-9C10-771E4439D98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994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eduVPN</a:t>
            </a:r>
            <a:r>
              <a:rPr lang="en-GB" dirty="0"/>
              <a:t> provides</a:t>
            </a:r>
            <a:r>
              <a:rPr lang="en-GB" baseline="0" dirty="0"/>
              <a:t> a managed gateway and access software to protect the connection between the user and internet.  Connection through to the institution can then take place through a trusted connection</a:t>
            </a:r>
          </a:p>
          <a:p>
            <a:endParaRPr lang="en-GB" baseline="0" dirty="0"/>
          </a:p>
          <a:p>
            <a:r>
              <a:rPr lang="en-GB" baseline="0" dirty="0"/>
              <a:t>Access to the internet can be directly from the </a:t>
            </a:r>
            <a:r>
              <a:rPr lang="en-GB" baseline="0" dirty="0" err="1"/>
              <a:t>eduVPN</a:t>
            </a:r>
            <a:r>
              <a:rPr lang="en-GB" baseline="0" dirty="0"/>
              <a:t> gateway or via the institutional network to enable access monitoring and control (if required)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A07B9-C6B0-4601-82BC-9FBC743D722E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9867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A07B9-C6B0-4601-82BC-9FBC743D722E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1131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A07B9-C6B0-4601-82BC-9FBC743D722E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8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A07B9-C6B0-4601-82BC-9FBC743D722E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549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4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6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562986" y="705164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4079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825625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57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65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562986" y="1417948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05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034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825625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89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0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6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34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825625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0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431802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097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31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3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562986" y="705164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4870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354571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684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404093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31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825625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075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417948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214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879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562986" y="1825625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8282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35457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51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-55418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389207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5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4"/>
          <p:cNvSpPr>
            <a:spLocks noGrp="1"/>
          </p:cNvSpPr>
          <p:nvPr>
            <p:ph idx="1"/>
          </p:nvPr>
        </p:nvSpPr>
        <p:spPr>
          <a:xfrm>
            <a:off x="1562986" y="1375352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809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375352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99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4"/>
          <p:cNvSpPr>
            <a:spLocks noGrp="1"/>
          </p:cNvSpPr>
          <p:nvPr>
            <p:ph idx="1"/>
          </p:nvPr>
        </p:nvSpPr>
        <p:spPr>
          <a:xfrm>
            <a:off x="1562986" y="1375352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538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4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09267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20613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to slide, 1 kolom, geen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ic_surfnet3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000" y="144465"/>
            <a:ext cx="11808000" cy="1151951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90500" y="1441450"/>
            <a:ext cx="11808000" cy="5272088"/>
          </a:xfrm>
          <a:prstGeom prst="roundRect">
            <a:avLst>
              <a:gd name="adj" fmla="val 306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>
            <a:normAutofit/>
          </a:bodyPr>
          <a:lstStyle>
            <a:lvl1pPr marL="0" indent="0">
              <a:buNone/>
              <a:defRPr sz="1000" b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0" y="76186"/>
            <a:ext cx="1764573" cy="239608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2000" y="144000"/>
            <a:ext cx="11808000" cy="1152000"/>
          </a:xfrm>
        </p:spPr>
        <p:txBody>
          <a:bodyPr/>
          <a:lstStyle/>
          <a:p>
            <a:r>
              <a:rPr lang="nl-NL" noProof="0"/>
              <a:t>Klik om de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5075624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, 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ic_surfnet3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000" y="144465"/>
            <a:ext cx="11808000" cy="1151951"/>
          </a:xfrm>
          <a:prstGeom prst="rect">
            <a:avLst/>
          </a:prstGeom>
        </p:spPr>
      </p:pic>
      <p:sp>
        <p:nvSpPr>
          <p:cNvPr id="12" name="Rounded Rectangle 11"/>
          <p:cNvSpPr/>
          <p:nvPr userDrawn="1"/>
        </p:nvSpPr>
        <p:spPr>
          <a:xfrm>
            <a:off x="190500" y="1441450"/>
            <a:ext cx="11808000" cy="4695826"/>
          </a:xfrm>
          <a:prstGeom prst="roundRect">
            <a:avLst>
              <a:gd name="adj" fmla="val 2940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  <a:endParaRPr lang="nl-NL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83116" y="1584325"/>
            <a:ext cx="11424000" cy="4408488"/>
          </a:xfrm>
        </p:spPr>
        <p:txBody>
          <a:bodyPr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0" y="76186"/>
            <a:ext cx="1764573" cy="23960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28" y="6283922"/>
            <a:ext cx="11806944" cy="434378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0500" y="6282000"/>
            <a:ext cx="8640000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7586201" y="6373220"/>
            <a:ext cx="28448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30191" y="6372001"/>
            <a:ext cx="584815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4" name="Groeperen 3"/>
          <p:cNvGrpSpPr/>
          <p:nvPr userDrawn="1"/>
        </p:nvGrpSpPr>
        <p:grpSpPr>
          <a:xfrm>
            <a:off x="10995128" y="6342183"/>
            <a:ext cx="882408" cy="306309"/>
            <a:chOff x="10995128" y="6342183"/>
            <a:chExt cx="882408" cy="306309"/>
          </a:xfrm>
        </p:grpSpPr>
        <p:sp>
          <p:nvSpPr>
            <p:cNvPr id="3" name="Rechthoek 2"/>
            <p:cNvSpPr/>
            <p:nvPr userDrawn="1"/>
          </p:nvSpPr>
          <p:spPr>
            <a:xfrm>
              <a:off x="10995128" y="6342183"/>
              <a:ext cx="862255" cy="306309"/>
            </a:xfrm>
            <a:prstGeom prst="rect">
              <a:avLst/>
            </a:prstGeom>
            <a:solidFill>
              <a:srgbClr val="88C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Picture 21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1151" y="6350558"/>
              <a:ext cx="686385" cy="2835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61859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, 1 kolom, geen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ic_surfnet3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000" y="144465"/>
            <a:ext cx="11808000" cy="1151951"/>
          </a:xfrm>
          <a:prstGeom prst="rect">
            <a:avLst/>
          </a:prstGeom>
        </p:spPr>
      </p:pic>
      <p:sp>
        <p:nvSpPr>
          <p:cNvPr id="13" name="Rounded Rectangle 12"/>
          <p:cNvSpPr/>
          <p:nvPr userDrawn="1"/>
        </p:nvSpPr>
        <p:spPr>
          <a:xfrm>
            <a:off x="190500" y="1441450"/>
            <a:ext cx="11808000" cy="5272088"/>
          </a:xfrm>
          <a:prstGeom prst="roundRect">
            <a:avLst>
              <a:gd name="adj" fmla="val 2626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noProof="0"/>
          </a:p>
        </p:txBody>
      </p:sp>
      <p:sp>
        <p:nvSpPr>
          <p:cNvPr id="4" name="Content Placeholder 8"/>
          <p:cNvSpPr>
            <a:spLocks noGrp="1"/>
          </p:cNvSpPr>
          <p:nvPr>
            <p:ph sz="quarter" idx="14"/>
          </p:nvPr>
        </p:nvSpPr>
        <p:spPr>
          <a:xfrm>
            <a:off x="383116" y="1584325"/>
            <a:ext cx="11424000" cy="4983163"/>
          </a:xfrm>
        </p:spPr>
        <p:txBody>
          <a:bodyPr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0" y="76186"/>
            <a:ext cx="1764573" cy="239608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2000" y="144000"/>
            <a:ext cx="11808000" cy="1152000"/>
          </a:xfrm>
        </p:spPr>
        <p:txBody>
          <a:bodyPr/>
          <a:lstStyle/>
          <a:p>
            <a:r>
              <a:rPr lang="nl-NL" noProof="0"/>
              <a:t>Klik om de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439208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748" y="-8626"/>
            <a:ext cx="2868252" cy="6866709"/>
          </a:xfrm>
          <a:prstGeom prst="rect">
            <a:avLst/>
          </a:prstGeom>
        </p:spPr>
      </p:pic>
      <p:sp>
        <p:nvSpPr>
          <p:cNvPr id="4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893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4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7782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4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562986" y="1431802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6923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4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562986" y="1825625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5862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968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2608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065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62986" y="705164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986" y="1353031"/>
            <a:ext cx="80728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3" r:id="rId27"/>
    <p:sldLayoutId id="2147483684" r:id="rId28"/>
    <p:sldLayoutId id="2147483685" r:id="rId29"/>
    <p:sldLayoutId id="2147483686" r:id="rId30"/>
    <p:sldLayoutId id="2147483687" r:id="rId31"/>
    <p:sldLayoutId id="2147483688" r:id="rId32"/>
    <p:sldLayoutId id="2147483689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7" Type="http://schemas.openxmlformats.org/officeDocument/2006/relationships/image" Target="../media/image3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8.svg"/><Relationship Id="rId7" Type="http://schemas.openxmlformats.org/officeDocument/2006/relationships/image" Target="../media/image5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tiff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8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Relationship Id="rId9" Type="http://schemas.openxmlformats.org/officeDocument/2006/relationships/image" Target="../media/image3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13460" r="32414" b="53353"/>
          <a:stretch/>
        </p:blipFill>
        <p:spPr>
          <a:xfrm flipH="1">
            <a:off x="0" y="-24064"/>
            <a:ext cx="12208809" cy="6882064"/>
          </a:xfrm>
          <a:prstGeom prst="rect">
            <a:avLst/>
          </a:prstGeom>
          <a:ln>
            <a:noFill/>
          </a:ln>
        </p:spPr>
      </p:pic>
      <p:sp>
        <p:nvSpPr>
          <p:cNvPr id="9" name="Text Placeholder 10"/>
          <p:cNvSpPr txBox="1">
            <a:spLocks/>
          </p:cNvSpPr>
          <p:nvPr/>
        </p:nvSpPr>
        <p:spPr>
          <a:xfrm>
            <a:off x="1165753" y="2689286"/>
            <a:ext cx="6087102" cy="4732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 err="1">
                <a:solidFill>
                  <a:schemeClr val="bg1"/>
                </a:solidFill>
              </a:rPr>
              <a:t>eduVPN</a:t>
            </a:r>
            <a:r>
              <a:rPr lang="en-US" sz="3600" b="0" dirty="0">
                <a:solidFill>
                  <a:schemeClr val="bg1"/>
                </a:solidFill>
              </a:rPr>
              <a:t> </a:t>
            </a:r>
          </a:p>
          <a:p>
            <a:r>
              <a:rPr lang="en-US" sz="3600" b="0" dirty="0">
                <a:solidFill>
                  <a:schemeClr val="bg1"/>
                </a:solidFill>
              </a:rPr>
              <a:t>Safe and Trusted</a:t>
            </a:r>
          </a:p>
          <a:p>
            <a:endParaRPr lang="en-US" sz="3600" b="0" dirty="0">
              <a:solidFill>
                <a:schemeClr val="bg1"/>
              </a:solidFill>
            </a:endParaRPr>
          </a:p>
          <a:p>
            <a:r>
              <a:rPr lang="en-US" sz="1800" b="0" dirty="0" err="1">
                <a:solidFill>
                  <a:schemeClr val="bg1"/>
                </a:solidFill>
              </a:rPr>
              <a:t>Rogier</a:t>
            </a:r>
            <a:r>
              <a:rPr lang="en-US" sz="1800" b="0" dirty="0">
                <a:solidFill>
                  <a:schemeClr val="bg1"/>
                </a:solidFill>
              </a:rPr>
              <a:t> Spoor, </a:t>
            </a:r>
            <a:r>
              <a:rPr lang="en-US" sz="1800" b="0" dirty="0" err="1">
                <a:solidFill>
                  <a:schemeClr val="bg1"/>
                </a:solidFill>
              </a:rPr>
              <a:t>SURFnet</a:t>
            </a:r>
            <a:endParaRPr lang="en-US" sz="1800" b="0" dirty="0">
              <a:solidFill>
                <a:schemeClr val="bg1"/>
              </a:solidFill>
            </a:endParaRPr>
          </a:p>
          <a:p>
            <a:r>
              <a:rPr lang="en-US" sz="1800" b="0" dirty="0">
                <a:solidFill>
                  <a:schemeClr val="bg1"/>
                </a:solidFill>
              </a:rPr>
              <a:t>François </a:t>
            </a:r>
            <a:r>
              <a:rPr lang="en-US" sz="1800" b="0" dirty="0" err="1">
                <a:solidFill>
                  <a:schemeClr val="bg1"/>
                </a:solidFill>
              </a:rPr>
              <a:t>Kooman</a:t>
            </a:r>
            <a:r>
              <a:rPr lang="en-US" sz="1800" b="0" dirty="0">
                <a:solidFill>
                  <a:schemeClr val="bg1"/>
                </a:solidFill>
              </a:rPr>
              <a:t>, </a:t>
            </a:r>
            <a:r>
              <a:rPr lang="en-US" sz="1800" b="0" dirty="0" err="1">
                <a:solidFill>
                  <a:schemeClr val="bg1"/>
                </a:solidFill>
              </a:rPr>
              <a:t>DeiC</a:t>
            </a:r>
            <a:endParaRPr lang="en-US" sz="1800" b="0" dirty="0">
              <a:solidFill>
                <a:schemeClr val="bg1"/>
              </a:solidFill>
            </a:endParaRPr>
          </a:p>
          <a:p>
            <a:r>
              <a:rPr lang="en-US" sz="1800" b="0" dirty="0" err="1">
                <a:solidFill>
                  <a:schemeClr val="bg1"/>
                </a:solidFill>
              </a:rPr>
              <a:t>Tangui</a:t>
            </a:r>
            <a:r>
              <a:rPr lang="en-US" sz="1800" b="0" dirty="0">
                <a:solidFill>
                  <a:schemeClr val="bg1"/>
                </a:solidFill>
              </a:rPr>
              <a:t> </a:t>
            </a:r>
            <a:r>
              <a:rPr lang="en-US" sz="1800" b="0" dirty="0" err="1">
                <a:solidFill>
                  <a:schemeClr val="bg1"/>
                </a:solidFill>
              </a:rPr>
              <a:t>Coulouarn</a:t>
            </a:r>
            <a:r>
              <a:rPr lang="en-US" sz="1800" b="0" dirty="0">
                <a:solidFill>
                  <a:schemeClr val="bg1"/>
                </a:solidFill>
              </a:rPr>
              <a:t>, </a:t>
            </a:r>
            <a:r>
              <a:rPr lang="en-US" sz="1800" b="0" dirty="0" err="1">
                <a:solidFill>
                  <a:schemeClr val="bg1"/>
                </a:solidFill>
              </a:rPr>
              <a:t>DeiC</a:t>
            </a:r>
            <a:endParaRPr lang="en-US" sz="1800" b="0" dirty="0">
              <a:solidFill>
                <a:schemeClr val="bg1"/>
              </a:solidFill>
            </a:endParaRPr>
          </a:p>
          <a:p>
            <a:endParaRPr lang="en-US" sz="3600" b="0" dirty="0">
              <a:solidFill>
                <a:schemeClr val="bg1"/>
              </a:solidFill>
            </a:endParaRPr>
          </a:p>
        </p:txBody>
      </p:sp>
      <p:sp>
        <p:nvSpPr>
          <p:cNvPr id="15" name="Text Placeholder 6"/>
          <p:cNvSpPr txBox="1">
            <a:spLocks/>
          </p:cNvSpPr>
          <p:nvPr/>
        </p:nvSpPr>
        <p:spPr>
          <a:xfrm>
            <a:off x="1165752" y="5748200"/>
            <a:ext cx="4854048" cy="4283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NTW19, Kastrup, 24 September 2019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7428"/>
          <a:stretch/>
        </p:blipFill>
        <p:spPr>
          <a:xfrm>
            <a:off x="1281734" y="1083895"/>
            <a:ext cx="1585650" cy="97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8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89" y="1521166"/>
            <a:ext cx="9228915" cy="51912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22735" y="1328949"/>
            <a:ext cx="10101431" cy="5502536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Three</a:t>
            </a:r>
            <a:r>
              <a:rPr lang="en-GB" sz="4400" b="1" dirty="0">
                <a:solidFill>
                  <a:schemeClr val="tx2"/>
                </a:solidFill>
              </a:rPr>
              <a:t> </a:t>
            </a:r>
            <a:r>
              <a:rPr lang="en-GB" b="1" dirty="0">
                <a:solidFill>
                  <a:schemeClr val="tx2"/>
                </a:solidFill>
              </a:rPr>
              <a:t>Steps to Safety</a:t>
            </a:r>
            <a:endParaRPr lang="en-GB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nl-NL" sz="9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l-NL" sz="9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l-NL" sz="900" dirty="0">
              <a:solidFill>
                <a:schemeClr val="tx2"/>
              </a:solidFill>
            </a:endParaRPr>
          </a:p>
          <a:p>
            <a:endParaRPr lang="nl-NL" sz="900" dirty="0">
              <a:solidFill>
                <a:schemeClr val="tx2"/>
              </a:solidFill>
            </a:endParaRPr>
          </a:p>
          <a:p>
            <a:endParaRPr lang="nl-NL" sz="900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948" y="2026692"/>
            <a:ext cx="2312161" cy="33902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894" y="2026692"/>
            <a:ext cx="2312184" cy="33903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42210" y="1688138"/>
            <a:ext cx="2837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tx2"/>
                </a:solidFill>
              </a:rPr>
              <a:t>Step 1 Select Your Organisation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16001" y="1688138"/>
            <a:ext cx="2138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tx2"/>
                </a:solidFill>
              </a:rPr>
              <a:t>Step 2 Choose a Profile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21348" y="3721825"/>
            <a:ext cx="1799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tx2"/>
                </a:solidFill>
              </a:rPr>
              <a:t>Step 3 Ready to Go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519E84CB-EFFB-284C-8385-273CA7AA7E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4918" y="101878"/>
            <a:ext cx="1748852" cy="154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712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/>
              <a:t>How is secure internet </a:t>
            </a:r>
            <a:r>
              <a:rPr lang="nl-NL" b="1" dirty="0" err="1"/>
              <a:t>implemented</a:t>
            </a:r>
            <a:r>
              <a:rPr lang="nl-NL" b="1" dirty="0"/>
              <a:t>?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729932" y="4021646"/>
            <a:ext cx="5818790" cy="2140772"/>
            <a:chOff x="430306" y="1516828"/>
            <a:chExt cx="5818790" cy="2140772"/>
          </a:xfrm>
        </p:grpSpPr>
        <p:sp>
          <p:nvSpPr>
            <p:cNvPr id="3" name="Rectangle 2"/>
            <p:cNvSpPr/>
            <p:nvPr/>
          </p:nvSpPr>
          <p:spPr>
            <a:xfrm>
              <a:off x="430306" y="1516828"/>
              <a:ext cx="5818790" cy="214077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9153" y="2623079"/>
              <a:ext cx="57410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Holland, Denmark, Australia, Uganda, Ukraine, Norway, Germany, Pakistan, Finland, France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4614" y="1592900"/>
              <a:ext cx="564563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chemeClr val="tx2"/>
                  </a:solidFill>
                </a:rPr>
                <a:t>9/10 NRENs currently offering gateways</a:t>
              </a:r>
            </a:p>
          </p:txBody>
        </p:sp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426DB605-157C-8A41-959B-CEBB9F4F87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4918" y="101878"/>
            <a:ext cx="1748852" cy="1540655"/>
          </a:xfrm>
          <a:prstGeom prst="rect">
            <a:avLst/>
          </a:prstGeom>
        </p:spPr>
      </p:pic>
      <p:grpSp>
        <p:nvGrpSpPr>
          <p:cNvPr id="8" name="Group 8">
            <a:extLst>
              <a:ext uri="{FF2B5EF4-FFF2-40B4-BE49-F238E27FC236}">
                <a16:creationId xmlns:a16="http://schemas.microsoft.com/office/drawing/2014/main" id="{D54D0C3F-C0DC-1942-90F4-2A72E1AEA749}"/>
              </a:ext>
            </a:extLst>
          </p:cNvPr>
          <p:cNvGrpSpPr/>
          <p:nvPr/>
        </p:nvGrpSpPr>
        <p:grpSpPr>
          <a:xfrm>
            <a:off x="582706" y="1669228"/>
            <a:ext cx="5818790" cy="2140772"/>
            <a:chOff x="430306" y="1516828"/>
            <a:chExt cx="5818790" cy="2140772"/>
          </a:xfrm>
        </p:grpSpPr>
        <p:sp>
          <p:nvSpPr>
            <p:cNvPr id="10" name="Rectangle 2">
              <a:extLst>
                <a:ext uri="{FF2B5EF4-FFF2-40B4-BE49-F238E27FC236}">
                  <a16:creationId xmlns:a16="http://schemas.microsoft.com/office/drawing/2014/main" id="{241EDE43-24CE-5047-A25B-074CBC1B99F2}"/>
                </a:ext>
              </a:extLst>
            </p:cNvPr>
            <p:cNvSpPr/>
            <p:nvPr/>
          </p:nvSpPr>
          <p:spPr>
            <a:xfrm>
              <a:off x="430306" y="1516828"/>
              <a:ext cx="5818790" cy="214077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5">
              <a:extLst>
                <a:ext uri="{FF2B5EF4-FFF2-40B4-BE49-F238E27FC236}">
                  <a16:creationId xmlns:a16="http://schemas.microsoft.com/office/drawing/2014/main" id="{FD7489EA-609B-524E-A5F6-A6820B223C11}"/>
                </a:ext>
              </a:extLst>
            </p:cNvPr>
            <p:cNvSpPr txBox="1"/>
            <p:nvPr/>
          </p:nvSpPr>
          <p:spPr>
            <a:xfrm>
              <a:off x="469153" y="2301019"/>
              <a:ext cx="57410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Each participating NREN offers a gateway to their participating institutions</a:t>
              </a:r>
            </a:p>
            <a:p>
              <a:pPr algn="ctr"/>
              <a:endParaRPr lang="en-GB" dirty="0"/>
            </a:p>
            <a:p>
              <a:pPr algn="ctr"/>
              <a:r>
                <a:rPr lang="en-GB" dirty="0"/>
                <a:t>GÉANT Project co-ordinates development and standards</a:t>
              </a:r>
            </a:p>
          </p:txBody>
        </p:sp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6CFB4767-E19C-E24B-91A2-97BFB1CCC4DD}"/>
                </a:ext>
              </a:extLst>
            </p:cNvPr>
            <p:cNvSpPr txBox="1"/>
            <p:nvPr/>
          </p:nvSpPr>
          <p:spPr>
            <a:xfrm>
              <a:off x="564614" y="1592900"/>
              <a:ext cx="35151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>
                  <a:solidFill>
                    <a:schemeClr val="tx2"/>
                  </a:solidFill>
                </a:rPr>
                <a:t>NREN implementation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873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D0E9B5-9F38-5C4B-B22B-6561AD83D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technical governance of </a:t>
            </a:r>
            <a:r>
              <a:rPr lang="en-US" dirty="0" err="1"/>
              <a:t>eduVPN</a:t>
            </a:r>
            <a:r>
              <a:rPr lang="en-US" dirty="0"/>
              <a:t> lies in the Commons Conservancy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service governance is defined in a policy document</a:t>
            </a:r>
          </a:p>
          <a:p>
            <a:pPr lvl="1"/>
            <a:r>
              <a:rPr lang="en-US" dirty="0"/>
              <a:t>Inspired by </a:t>
            </a:r>
            <a:r>
              <a:rPr lang="en-US" dirty="0" err="1"/>
              <a:t>eduroam</a:t>
            </a:r>
            <a:endParaRPr lang="en-US" dirty="0"/>
          </a:p>
          <a:p>
            <a:pPr lvl="1"/>
            <a:r>
              <a:rPr lang="en-US" dirty="0"/>
              <a:t>Largely up to national operators (NRENs) to ensure compliance in a country</a:t>
            </a:r>
          </a:p>
          <a:p>
            <a:pPr lvl="1"/>
            <a:r>
              <a:rPr lang="en-US" dirty="0"/>
              <a:t>Security  and incident response obligations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D98AD3-252F-3247-ACB7-C1EB13EB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Policy for a federated service 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E05C5B6-D72D-1E47-828E-3A527C56D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918" y="101878"/>
            <a:ext cx="1748852" cy="154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39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D2E4CE8E-EA3A-A34A-B60E-5468FCC9B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An </a:t>
            </a:r>
            <a:r>
              <a:rPr lang="en-GB" dirty="0" err="1"/>
              <a:t>eduVPN</a:t>
            </a:r>
            <a:r>
              <a:rPr lang="en-GB" dirty="0"/>
              <a:t> operator cannot identify a user alone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Abuse can be traced to pseudonym when </a:t>
            </a:r>
            <a:r>
              <a:rPr lang="en-GB" dirty="0" err="1"/>
              <a:t>eduVPN</a:t>
            </a:r>
            <a:r>
              <a:rPr lang="en-GB" dirty="0"/>
              <a:t> instance is using public IP addresses</a:t>
            </a:r>
          </a:p>
          <a:p>
            <a:endParaRPr lang="en-GB" dirty="0"/>
          </a:p>
          <a:p>
            <a:r>
              <a:rPr lang="en-GB" dirty="0"/>
              <a:t>Pseudonym -&gt; person requires collaboration of the originating NREN/</a:t>
            </a:r>
            <a:r>
              <a:rPr lang="en-GB" dirty="0" err="1"/>
              <a:t>IdP</a:t>
            </a:r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E28A238-7BE4-D840-88FC-3AD55F1CC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Guest </a:t>
            </a:r>
            <a:r>
              <a:rPr lang="da-DK" dirty="0" err="1"/>
              <a:t>access</a:t>
            </a:r>
            <a:r>
              <a:rPr lang="da-DK" dirty="0"/>
              <a:t> and </a:t>
            </a:r>
            <a:r>
              <a:rPr lang="da-DK" dirty="0" err="1"/>
              <a:t>abuse</a:t>
            </a:r>
            <a:r>
              <a:rPr lang="da-DK" dirty="0"/>
              <a:t> </a:t>
            </a:r>
            <a:r>
              <a:rPr lang="da-DK" dirty="0" err="1"/>
              <a:t>redress</a:t>
            </a:r>
            <a:r>
              <a:rPr lang="da-DK" dirty="0"/>
              <a:t> in a </a:t>
            </a:r>
            <a:r>
              <a:rPr lang="da-DK" dirty="0" err="1"/>
              <a:t>privacy</a:t>
            </a:r>
            <a:r>
              <a:rPr lang="da-DK"/>
              <a:t>-by-design service</a:t>
            </a:r>
            <a:endParaRPr lang="da-DK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973727F-AB7D-2346-B002-3F23E9FEF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918" y="101878"/>
            <a:ext cx="1748852" cy="154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166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97DD81D2-E547-F746-913B-260997145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Institute deploys </a:t>
            </a:r>
            <a:r>
              <a:rPr lang="en-GB" dirty="0" err="1"/>
              <a:t>eduVPN</a:t>
            </a:r>
            <a:r>
              <a:rPr lang="en-GB" dirty="0"/>
              <a:t> on their own, signs the policy and asks to be included in the apps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Model adopted e.g. by:</a:t>
            </a:r>
          </a:p>
          <a:p>
            <a:pPr lvl="1"/>
            <a:r>
              <a:rPr lang="en-GB" dirty="0"/>
              <a:t>Tampere Universities</a:t>
            </a:r>
          </a:p>
          <a:p>
            <a:pPr lvl="1"/>
            <a:r>
              <a:rPr lang="da-DK" dirty="0" err="1"/>
              <a:t>Silesian</a:t>
            </a:r>
            <a:r>
              <a:rPr lang="da-DK" dirty="0"/>
              <a:t> </a:t>
            </a:r>
            <a:r>
              <a:rPr lang="da-DK" dirty="0" err="1"/>
              <a:t>University</a:t>
            </a:r>
            <a:r>
              <a:rPr lang="da-DK" dirty="0"/>
              <a:t> of Technology Computer Centre</a:t>
            </a:r>
          </a:p>
          <a:p>
            <a:pPr lvl="1"/>
            <a:endParaRPr lang="da-DK" dirty="0"/>
          </a:p>
          <a:p>
            <a:r>
              <a:rPr lang="da-DK" dirty="0" err="1"/>
              <a:t>Sometimes</a:t>
            </a:r>
            <a:r>
              <a:rPr lang="da-DK" dirty="0"/>
              <a:t> </a:t>
            </a:r>
            <a:r>
              <a:rPr lang="da-DK" dirty="0" err="1"/>
              <a:t>confusion</a:t>
            </a:r>
            <a:r>
              <a:rPr lang="da-DK" dirty="0"/>
              <a:t> </a:t>
            </a:r>
            <a:r>
              <a:rPr lang="da-DK" dirty="0" err="1"/>
              <a:t>regarding</a:t>
            </a:r>
            <a:r>
              <a:rPr lang="da-DK" dirty="0"/>
              <a:t> support</a:t>
            </a:r>
          </a:p>
          <a:p>
            <a:endParaRPr lang="da-DK" dirty="0"/>
          </a:p>
          <a:p>
            <a:r>
              <a:rPr lang="da-DK" dirty="0" err="1"/>
              <a:t>Interesting</a:t>
            </a:r>
            <a:r>
              <a:rPr lang="da-DK" dirty="0"/>
              <a:t> </a:t>
            </a:r>
            <a:r>
              <a:rPr lang="da-DK" dirty="0" err="1"/>
              <a:t>dialogue</a:t>
            </a:r>
            <a:r>
              <a:rPr lang="da-DK" dirty="0"/>
              <a:t> with institutions </a:t>
            </a:r>
            <a:r>
              <a:rPr lang="da-DK" dirty="0" err="1"/>
              <a:t>regarding</a:t>
            </a:r>
            <a:r>
              <a:rPr lang="da-DK" dirty="0"/>
              <a:t> features </a:t>
            </a:r>
          </a:p>
          <a:p>
            <a:endParaRPr lang="da-DK" dirty="0"/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141CBFE-0158-2644-B025-2051798DD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eduVPN</a:t>
            </a:r>
            <a:r>
              <a:rPr lang="en-GB" dirty="0"/>
              <a:t> Institute Access as a stand-alone instance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A930662-F2EE-3E45-81C6-AF4536472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918" y="101878"/>
            <a:ext cx="1748852" cy="154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17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7909401F-AAAF-FB41-AF0B-091D8AAE8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Model currently implemented in the Netherlands</a:t>
            </a:r>
          </a:p>
          <a:p>
            <a:endParaRPr lang="en-GB" dirty="0"/>
          </a:p>
          <a:p>
            <a:r>
              <a:rPr lang="en-GB" dirty="0" err="1"/>
              <a:t>eduVPN</a:t>
            </a:r>
            <a:r>
              <a:rPr lang="en-GB" dirty="0"/>
              <a:t> instance managed centrally by </a:t>
            </a:r>
            <a:r>
              <a:rPr lang="en-GB" dirty="0" err="1"/>
              <a:t>SURFnet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Lightpath</a:t>
            </a:r>
            <a:r>
              <a:rPr lang="en-GB" dirty="0"/>
              <a:t> back to the private resource</a:t>
            </a:r>
          </a:p>
          <a:p>
            <a:endParaRPr lang="en-GB" dirty="0"/>
          </a:p>
          <a:p>
            <a:r>
              <a:rPr lang="en-GB" dirty="0"/>
              <a:t>Support by </a:t>
            </a:r>
            <a:r>
              <a:rPr lang="en-GB" dirty="0" err="1"/>
              <a:t>SURFnet</a:t>
            </a:r>
            <a:endParaRPr lang="en-GB" dirty="0"/>
          </a:p>
          <a:p>
            <a:endParaRPr lang="en-GB" dirty="0"/>
          </a:p>
          <a:p>
            <a:r>
              <a:rPr lang="en-GB" dirty="0"/>
              <a:t>No need for hardware on campus or licensing limitations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5A8BA3E-FD99-5F47-89E6-E0F6A1408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dirty="0" err="1"/>
              <a:t>eduVPN</a:t>
            </a:r>
            <a:r>
              <a:rPr lang="da-DK" b="1" dirty="0"/>
              <a:t> </a:t>
            </a:r>
            <a:r>
              <a:rPr lang="da-DK" b="1" dirty="0" err="1"/>
              <a:t>Institute</a:t>
            </a:r>
            <a:r>
              <a:rPr lang="da-DK" b="1" dirty="0"/>
              <a:t> Access as a Managed Service</a:t>
            </a:r>
          </a:p>
        </p:txBody>
      </p:sp>
      <p:pic>
        <p:nvPicPr>
          <p:cNvPr id="6" name="Graphic 3">
            <a:extLst>
              <a:ext uri="{FF2B5EF4-FFF2-40B4-BE49-F238E27FC236}">
                <a16:creationId xmlns:a16="http://schemas.microsoft.com/office/drawing/2014/main" id="{37A49221-6D47-314F-874F-F459BE3C2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918" y="101878"/>
            <a:ext cx="1748852" cy="154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779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C5320F-4A9C-8744-8E45-E0EAA6E2D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570" y="101878"/>
            <a:ext cx="8875059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E2FB47A3-0170-BB49-8590-25FC417673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4918" y="101878"/>
            <a:ext cx="1748852" cy="154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16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8150C5E-C149-FD49-819B-2BFFE9768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918" y="101878"/>
            <a:ext cx="1748852" cy="1540655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A262ED0-C36A-1A4B-B9D4-1E106BAD825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886" y="614712"/>
            <a:ext cx="1962785" cy="514985"/>
          </a:xfrm>
          <a:prstGeom prst="rect">
            <a:avLst/>
          </a:prstGeom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C91E6639-D888-0545-8F88-63A4D68D7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987" y="1428050"/>
            <a:ext cx="6488814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D4S project started on 1</a:t>
            </a:r>
            <a:r>
              <a:rPr lang="en-US" baseline="30000" dirty="0"/>
              <a:t>st</a:t>
            </a:r>
            <a:r>
              <a:rPr lang="en-US" dirty="0"/>
              <a:t> September 2019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New apps UI -&gt; easier to use for non-tech users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Collaboration between:</a:t>
            </a:r>
          </a:p>
          <a:p>
            <a:pPr lvl="1"/>
            <a:r>
              <a:rPr lang="en-US" dirty="0"/>
              <a:t>DTU</a:t>
            </a:r>
          </a:p>
          <a:p>
            <a:pPr lvl="1"/>
            <a:r>
              <a:rPr lang="en-US" dirty="0"/>
              <a:t>the Royal Danish Academy of Fine Arts, School of Design</a:t>
            </a:r>
          </a:p>
          <a:p>
            <a:pPr lvl="1"/>
            <a:r>
              <a:rPr lang="en-US" dirty="0"/>
              <a:t>Commons Caretakers</a:t>
            </a:r>
          </a:p>
          <a:p>
            <a:pPr lvl="1"/>
            <a:endParaRPr lang="en-US" dirty="0"/>
          </a:p>
          <a:p>
            <a:r>
              <a:rPr lang="da-DK" dirty="0"/>
              <a:t>Project </a:t>
            </a:r>
            <a:r>
              <a:rPr lang="da-DK" dirty="0" err="1"/>
              <a:t>funded</a:t>
            </a:r>
            <a:r>
              <a:rPr lang="da-DK" dirty="0"/>
              <a:t> by </a:t>
            </a:r>
            <a:r>
              <a:rPr lang="da-DK" dirty="0" err="1"/>
              <a:t>NGI_Trust</a:t>
            </a:r>
            <a:r>
              <a:rPr lang="da-DK" dirty="0"/>
              <a:t> 1st Open Call</a:t>
            </a:r>
          </a:p>
          <a:p>
            <a:pPr lvl="1"/>
            <a:endParaRPr lang="en-US" dirty="0"/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85DCECEF-72DF-8647-8699-B7077579D14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982" y="648366"/>
            <a:ext cx="2261235" cy="447675"/>
          </a:xfrm>
          <a:prstGeom prst="rect">
            <a:avLst/>
          </a:prstGeom>
        </p:spPr>
      </p:pic>
      <p:pic>
        <p:nvPicPr>
          <p:cNvPr id="14" name="image5.png">
            <a:extLst>
              <a:ext uri="{FF2B5EF4-FFF2-40B4-BE49-F238E27FC236}">
                <a16:creationId xmlns:a16="http://schemas.microsoft.com/office/drawing/2014/main" id="{83BE4442-3D3D-7247-83D1-1460E4E4C218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8051801" y="406748"/>
            <a:ext cx="3513455" cy="930910"/>
          </a:xfrm>
          <a:prstGeom prst="rect">
            <a:avLst/>
          </a:prstGeom>
          <a:ln/>
        </p:spPr>
      </p:pic>
      <p:pic>
        <p:nvPicPr>
          <p:cNvPr id="15" name="image6.png">
            <a:extLst>
              <a:ext uri="{FF2B5EF4-FFF2-40B4-BE49-F238E27FC236}">
                <a16:creationId xmlns:a16="http://schemas.microsoft.com/office/drawing/2014/main" id="{995AE3C2-DD19-3643-B64C-724B5A54F20D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8140700" y="1707991"/>
            <a:ext cx="652780" cy="922020"/>
          </a:xfrm>
          <a:prstGeom prst="rect">
            <a:avLst/>
          </a:prstGeom>
          <a:ln/>
        </p:spPr>
      </p:pic>
      <p:pic>
        <p:nvPicPr>
          <p:cNvPr id="16" name="image1.png">
            <a:extLst>
              <a:ext uri="{FF2B5EF4-FFF2-40B4-BE49-F238E27FC236}">
                <a16:creationId xmlns:a16="http://schemas.microsoft.com/office/drawing/2014/main" id="{16B67401-A1BA-154B-9A11-6A00D55EDC2B}"/>
              </a:ext>
            </a:extLst>
          </p:cNvPr>
          <p:cNvPicPr/>
          <p:nvPr/>
        </p:nvPicPr>
        <p:blipFill>
          <a:blip r:embed="rId8"/>
          <a:srcRect/>
          <a:stretch>
            <a:fillRect/>
          </a:stretch>
        </p:blipFill>
        <p:spPr>
          <a:xfrm>
            <a:off x="8140700" y="3000344"/>
            <a:ext cx="2731770" cy="62039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451431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6D411A-9124-3847-9ABD-0EC53D6BD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987" y="1428050"/>
            <a:ext cx="6326068" cy="4351338"/>
          </a:xfrm>
        </p:spPr>
        <p:txBody>
          <a:bodyPr/>
          <a:lstStyle/>
          <a:p>
            <a:r>
              <a:rPr lang="en-US" dirty="0"/>
              <a:t>Home of the technical governance</a:t>
            </a:r>
          </a:p>
          <a:p>
            <a:endParaRPr lang="en-US" dirty="0"/>
          </a:p>
          <a:p>
            <a:r>
              <a:rPr lang="en-US" dirty="0"/>
              <a:t>Continuous work on </a:t>
            </a:r>
            <a:r>
              <a:rPr lang="en-US" dirty="0" err="1"/>
              <a:t>WireGuard</a:t>
            </a:r>
            <a:r>
              <a:rPr lang="en-US" dirty="0"/>
              <a:t> support</a:t>
            </a:r>
          </a:p>
          <a:p>
            <a:pPr lvl="1"/>
            <a:r>
              <a:rPr lang="en-US" dirty="0"/>
              <a:t>Contribution through funding and code</a:t>
            </a:r>
          </a:p>
          <a:p>
            <a:pPr lvl="1"/>
            <a:r>
              <a:rPr lang="en-US" dirty="0"/>
              <a:t>Collaboration with Phil Zimmermann on overall design for integration in </a:t>
            </a:r>
            <a:r>
              <a:rPr lang="en-US" dirty="0" err="1"/>
              <a:t>eduVPN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Investigate other use cases, like server mesh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8FE5A6-6189-834B-828F-AA6188BE2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650" y="613407"/>
            <a:ext cx="9894723" cy="430909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eduVPN</a:t>
            </a:r>
            <a:r>
              <a:rPr lang="en-US" b="1" dirty="0"/>
              <a:t> </a:t>
            </a:r>
            <a:r>
              <a:rPr lang="en-US" b="1" dirty="0" err="1"/>
              <a:t>programme</a:t>
            </a:r>
            <a:r>
              <a:rPr lang="en-US" b="1" dirty="0"/>
              <a:t> of the Commons Conservancy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0CA72CD-22E1-DF40-806A-6CFBF30E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918" y="101878"/>
            <a:ext cx="1748852" cy="1540655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07DA79BB-F8ED-524F-A0B2-F5CAFA14C4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054" y="2760377"/>
            <a:ext cx="1807731" cy="949107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A36CFA19-FAF9-DD47-B9CE-C06550AE75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9054" y="1555845"/>
            <a:ext cx="2603500" cy="39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186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2E4D579-1867-484F-99DE-01268A6B90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86"/>
          <a:stretch/>
        </p:blipFill>
        <p:spPr>
          <a:xfrm>
            <a:off x="2311673" y="1"/>
            <a:ext cx="6694695" cy="68580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D9961173-E351-9149-B5D4-10E50B1C0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4918" y="101878"/>
            <a:ext cx="1748852" cy="154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73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411795-1E35-3847-93FF-E863221F5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 on </a:t>
            </a:r>
            <a:r>
              <a:rPr lang="en-US" dirty="0" err="1"/>
              <a:t>eduVPN</a:t>
            </a:r>
            <a:endParaRPr lang="en-US" dirty="0"/>
          </a:p>
          <a:p>
            <a:r>
              <a:rPr lang="en-US" dirty="0"/>
              <a:t>What has been done in the last few months</a:t>
            </a:r>
          </a:p>
          <a:p>
            <a:r>
              <a:rPr lang="en-US" dirty="0" err="1"/>
              <a:t>eduVPN</a:t>
            </a:r>
            <a:r>
              <a:rPr lang="en-US" dirty="0"/>
              <a:t> service aspects</a:t>
            </a:r>
          </a:p>
          <a:p>
            <a:pPr lvl="1"/>
            <a:r>
              <a:rPr lang="en-US" dirty="0"/>
              <a:t>Policy questions</a:t>
            </a:r>
          </a:p>
          <a:p>
            <a:pPr lvl="1"/>
            <a:r>
              <a:rPr lang="en-US" dirty="0" err="1"/>
              <a:t>eduVPN</a:t>
            </a:r>
            <a:r>
              <a:rPr lang="en-US" dirty="0"/>
              <a:t> in production: the example of </a:t>
            </a:r>
            <a:r>
              <a:rPr lang="en-US" dirty="0" err="1"/>
              <a:t>SURFnet</a:t>
            </a:r>
            <a:endParaRPr lang="en-US" dirty="0"/>
          </a:p>
          <a:p>
            <a:r>
              <a:rPr lang="en-US" dirty="0" err="1"/>
              <a:t>eduVPN</a:t>
            </a:r>
            <a:r>
              <a:rPr lang="en-US" dirty="0"/>
              <a:t> technical aspects</a:t>
            </a:r>
          </a:p>
          <a:p>
            <a:pPr lvl="1"/>
            <a:r>
              <a:rPr lang="en-US" dirty="0"/>
              <a:t>Setting up </a:t>
            </a:r>
            <a:r>
              <a:rPr lang="en-US" dirty="0" err="1"/>
              <a:t>eduVPN</a:t>
            </a:r>
            <a:r>
              <a:rPr lang="en-US" dirty="0"/>
              <a:t> in 7 minutes</a:t>
            </a:r>
          </a:p>
          <a:p>
            <a:pPr lvl="1"/>
            <a:r>
              <a:rPr lang="en-US" dirty="0"/>
              <a:t>SAML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31B11C-6970-254F-9815-05A52BB28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114049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F78A5-7158-7142-9E91-3D4308D6F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24B2C-520D-5041-9701-CB9CF5B92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Email: </a:t>
            </a:r>
            <a:r>
              <a:rPr lang="en-US" dirty="0" err="1"/>
              <a:t>eduvpn-support@lists.geant.org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4A601AB-859E-C349-A802-8BDA42C61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918" y="101878"/>
            <a:ext cx="1748852" cy="154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90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Why do we need </a:t>
            </a:r>
            <a:r>
              <a:rPr lang="en-GB" b="1" dirty="0" err="1"/>
              <a:t>eduVPN</a:t>
            </a:r>
            <a:r>
              <a:rPr lang="en-GB" b="1" dirty="0"/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8000" y="1642533"/>
            <a:ext cx="1112818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Working away from the office is the norm  - Hotels, Cafés, Airports and Train Stations are the new offices</a:t>
            </a:r>
          </a:p>
          <a:p>
            <a:endParaRPr lang="en-GB" b="1" dirty="0"/>
          </a:p>
          <a:p>
            <a:r>
              <a:rPr lang="en-GB" b="1" dirty="0"/>
              <a:t>“How can I get </a:t>
            </a:r>
            <a:r>
              <a:rPr lang="en-GB" b="1" dirty="0" err="1"/>
              <a:t>WiFi</a:t>
            </a:r>
            <a:r>
              <a:rPr lang="en-GB" b="1" dirty="0"/>
              <a:t>?” is often the first question when attending meetings outside the office</a:t>
            </a:r>
          </a:p>
          <a:p>
            <a:pPr algn="ctr"/>
            <a:endParaRPr lang="en-GB" sz="2800" b="1" dirty="0"/>
          </a:p>
          <a:p>
            <a:r>
              <a:rPr lang="en-GB" sz="2800" b="1" dirty="0"/>
              <a:t>BUT not all </a:t>
            </a:r>
            <a:r>
              <a:rPr lang="en-GB" sz="2800" b="1" dirty="0" err="1"/>
              <a:t>WiFi</a:t>
            </a:r>
            <a:r>
              <a:rPr lang="en-GB" sz="2800" b="1" dirty="0"/>
              <a:t> is born equal….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While eduroam is a secure environment with authenticated access and local encryption </a:t>
            </a:r>
            <a:br>
              <a:rPr lang="en-GB" dirty="0"/>
            </a:br>
            <a:r>
              <a:rPr lang="en-GB" dirty="0"/>
              <a:t>many public </a:t>
            </a:r>
            <a:r>
              <a:rPr lang="en-GB" dirty="0" err="1"/>
              <a:t>WiFi</a:t>
            </a:r>
            <a:r>
              <a:rPr lang="en-GB" dirty="0"/>
              <a:t> services are not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Unsecured hotspots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Shared access passwords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“Free” </a:t>
            </a:r>
            <a:r>
              <a:rPr lang="en-GB" dirty="0" err="1"/>
              <a:t>WiFi</a:t>
            </a:r>
            <a:r>
              <a:rPr lang="en-GB" dirty="0"/>
              <a:t> with web login screens</a:t>
            </a:r>
          </a:p>
          <a:p>
            <a:endParaRPr lang="en-GB" dirty="0"/>
          </a:p>
          <a:p>
            <a:r>
              <a:rPr lang="en-GB" sz="2800" b="1" dirty="0"/>
              <a:t>Are our users (and their data) safe?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DAE9B88-B2F3-C84D-822F-7E528B254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918" y="101878"/>
            <a:ext cx="1748852" cy="154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32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The Risks of public </a:t>
            </a:r>
            <a:r>
              <a:rPr lang="en-GB" b="1" dirty="0" err="1"/>
              <a:t>WiFi</a:t>
            </a:r>
            <a:r>
              <a:rPr lang="en-GB" b="1" dirty="0"/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8000" y="1983346"/>
            <a:ext cx="449472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65081"/>
                </a:solidFill>
              </a:rPr>
              <a:t>For Users</a:t>
            </a:r>
          </a:p>
          <a:p>
            <a:endParaRPr lang="en-GB" dirty="0"/>
          </a:p>
          <a:p>
            <a:r>
              <a:rPr lang="en-GB" sz="2000" dirty="0"/>
              <a:t>Unprotected </a:t>
            </a:r>
            <a:r>
              <a:rPr lang="en-GB" sz="2000" dirty="0" err="1"/>
              <a:t>WiFi</a:t>
            </a:r>
            <a:r>
              <a:rPr lang="en-GB" sz="2000" dirty="0"/>
              <a:t> can expose usernames and passwords</a:t>
            </a:r>
          </a:p>
          <a:p>
            <a:endParaRPr lang="en-GB" sz="2000" dirty="0"/>
          </a:p>
          <a:p>
            <a:r>
              <a:rPr lang="en-GB" sz="2000" dirty="0"/>
              <a:t>Content filtering on public </a:t>
            </a:r>
            <a:r>
              <a:rPr lang="en-GB" sz="2000" dirty="0" err="1"/>
              <a:t>WiFi</a:t>
            </a:r>
            <a:r>
              <a:rPr lang="en-GB" sz="2000" dirty="0"/>
              <a:t> may deny access to sites</a:t>
            </a:r>
          </a:p>
          <a:p>
            <a:endParaRPr lang="en-GB" sz="2000" dirty="0"/>
          </a:p>
          <a:p>
            <a:r>
              <a:rPr lang="en-GB" sz="2000" dirty="0"/>
              <a:t>Possibility of malware injection</a:t>
            </a:r>
          </a:p>
          <a:p>
            <a:endParaRPr lang="en-GB" sz="2000" dirty="0"/>
          </a:p>
          <a:p>
            <a:r>
              <a:rPr lang="en-GB" sz="2000" dirty="0"/>
              <a:t>Unknown and untrusted proxies could redirect users to fraudulent sites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19257" y="1983346"/>
            <a:ext cx="449472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65081"/>
                </a:solidFill>
              </a:rPr>
              <a:t>For IT Support</a:t>
            </a:r>
          </a:p>
          <a:p>
            <a:endParaRPr lang="en-GB" dirty="0"/>
          </a:p>
          <a:p>
            <a:r>
              <a:rPr lang="en-GB" sz="2000" dirty="0"/>
              <a:t>Managed devices can insecurely connect to unknown networks</a:t>
            </a:r>
          </a:p>
          <a:p>
            <a:endParaRPr lang="en-GB" sz="2000" dirty="0"/>
          </a:p>
          <a:p>
            <a:r>
              <a:rPr lang="en-GB" sz="2000" dirty="0"/>
              <a:t>Risk of data loss</a:t>
            </a:r>
          </a:p>
          <a:p>
            <a:endParaRPr lang="en-GB" sz="2000" dirty="0"/>
          </a:p>
          <a:p>
            <a:r>
              <a:rPr lang="en-GB" sz="2000" dirty="0"/>
              <a:t>Ad-hoc, unmanaged VPN solutions may proliferate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4E75B22-099A-F042-9C6D-62C83974D0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918" y="101878"/>
            <a:ext cx="1748852" cy="154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3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181" y="3969002"/>
            <a:ext cx="1503656" cy="95983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err="1"/>
              <a:t>eduVPN</a:t>
            </a:r>
            <a:r>
              <a:rPr lang="en-GB" sz="2000" dirty="0"/>
              <a:t> provides easy-to-use client software and a secure gateway to authenticate users and encrypt data.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/>
              <a:t>eduVPN</a:t>
            </a:r>
            <a:r>
              <a:rPr lang="en-GB" b="1" dirty="0"/>
              <a:t>  - securing access for remote users	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181154" y="2720043"/>
            <a:ext cx="4248862" cy="2137051"/>
            <a:chOff x="4839440" y="3418389"/>
            <a:chExt cx="3582664" cy="1886027"/>
          </a:xfrm>
          <a:solidFill>
            <a:srgbClr val="C7DBE3"/>
          </a:solidFill>
        </p:grpSpPr>
        <p:sp>
          <p:nvSpPr>
            <p:cNvPr id="8" name="Oval 7"/>
            <p:cNvSpPr/>
            <p:nvPr/>
          </p:nvSpPr>
          <p:spPr>
            <a:xfrm>
              <a:off x="5899759" y="3418389"/>
              <a:ext cx="1127342" cy="10158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6678460" y="3679086"/>
              <a:ext cx="1307321" cy="13187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7549457" y="4480049"/>
              <a:ext cx="872647" cy="82436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5272354" y="3933174"/>
              <a:ext cx="969782" cy="8881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4839440" y="4480049"/>
              <a:ext cx="952085" cy="82436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398718" y="4221273"/>
              <a:ext cx="2505848" cy="10831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272354" y="4684434"/>
              <a:ext cx="2760860" cy="6175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413475" y="4840660"/>
            <a:ext cx="2275118" cy="1144317"/>
            <a:chOff x="4839440" y="3418389"/>
            <a:chExt cx="3582664" cy="1886027"/>
          </a:xfrm>
          <a:solidFill>
            <a:srgbClr val="4C7F94"/>
          </a:solidFill>
        </p:grpSpPr>
        <p:sp>
          <p:nvSpPr>
            <p:cNvPr id="25" name="Oval 24"/>
            <p:cNvSpPr/>
            <p:nvPr/>
          </p:nvSpPr>
          <p:spPr>
            <a:xfrm>
              <a:off x="5899759" y="3418389"/>
              <a:ext cx="1127342" cy="10158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6678460" y="3679086"/>
              <a:ext cx="1307321" cy="13187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7549457" y="4480049"/>
              <a:ext cx="872647" cy="82436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5272354" y="3933174"/>
              <a:ext cx="969782" cy="8881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>
              <a:off x="4839440" y="4480049"/>
              <a:ext cx="952085" cy="82436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398718" y="4221273"/>
              <a:ext cx="2505848" cy="10831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272354" y="4684434"/>
              <a:ext cx="2760860" cy="6175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2" name="Cube 31"/>
          <p:cNvSpPr/>
          <p:nvPr/>
        </p:nvSpPr>
        <p:spPr>
          <a:xfrm>
            <a:off x="5711525" y="4134155"/>
            <a:ext cx="805683" cy="114514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34516" y="4828176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Insecure public Wi-Fi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502985" y="3169037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R&amp;E Backbone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71956" y="5302470"/>
            <a:ext cx="2084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eduVPN</a:t>
            </a:r>
            <a:r>
              <a:rPr lang="en-GB" dirty="0"/>
              <a:t> Gateway</a:t>
            </a:r>
          </a:p>
        </p:txBody>
      </p:sp>
      <p:pic>
        <p:nvPicPr>
          <p:cNvPr id="37" name="Picture 36" descr="eduga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243" y="2705443"/>
            <a:ext cx="1797050" cy="4492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8332392" y="3121650"/>
            <a:ext cx="27927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User authentication via eduGAIN</a:t>
            </a:r>
          </a:p>
        </p:txBody>
      </p:sp>
      <p:pic>
        <p:nvPicPr>
          <p:cNvPr id="43" name="Afbeelding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413" y="4611419"/>
            <a:ext cx="509055" cy="485877"/>
          </a:xfrm>
          <a:prstGeom prst="rect">
            <a:avLst/>
          </a:prstGeom>
        </p:spPr>
      </p:pic>
      <p:sp>
        <p:nvSpPr>
          <p:cNvPr id="45" name="Freeform 44"/>
          <p:cNvSpPr/>
          <p:nvPr/>
        </p:nvSpPr>
        <p:spPr>
          <a:xfrm>
            <a:off x="1615859" y="4371272"/>
            <a:ext cx="4120328" cy="1115128"/>
          </a:xfrm>
          <a:custGeom>
            <a:avLst/>
            <a:gdLst>
              <a:gd name="connsiteX0" fmla="*/ 0 w 8467594"/>
              <a:gd name="connsiteY0" fmla="*/ 1057819 h 1057819"/>
              <a:gd name="connsiteX1" fmla="*/ 1578279 w 8467594"/>
              <a:gd name="connsiteY1" fmla="*/ 318783 h 1057819"/>
              <a:gd name="connsiteX2" fmla="*/ 4446739 w 8467594"/>
              <a:gd name="connsiteY2" fmla="*/ 18159 h 1057819"/>
              <a:gd name="connsiteX3" fmla="*/ 8467594 w 8467594"/>
              <a:gd name="connsiteY3" fmla="*/ 807298 h 1057819"/>
              <a:gd name="connsiteX0" fmla="*/ 0 w 8547748"/>
              <a:gd name="connsiteY0" fmla="*/ 1057819 h 1057819"/>
              <a:gd name="connsiteX1" fmla="*/ 1578279 w 8547748"/>
              <a:gd name="connsiteY1" fmla="*/ 318783 h 1057819"/>
              <a:gd name="connsiteX2" fmla="*/ 4446739 w 8547748"/>
              <a:gd name="connsiteY2" fmla="*/ 18159 h 1057819"/>
              <a:gd name="connsiteX3" fmla="*/ 8547748 w 8547748"/>
              <a:gd name="connsiteY3" fmla="*/ 382296 h 1057819"/>
              <a:gd name="connsiteX0" fmla="*/ 0 w 8547748"/>
              <a:gd name="connsiteY0" fmla="*/ 1057819 h 1057819"/>
              <a:gd name="connsiteX1" fmla="*/ 1578279 w 8547748"/>
              <a:gd name="connsiteY1" fmla="*/ 318783 h 1057819"/>
              <a:gd name="connsiteX2" fmla="*/ 4446739 w 8547748"/>
              <a:gd name="connsiteY2" fmla="*/ 18159 h 1057819"/>
              <a:gd name="connsiteX3" fmla="*/ 8547748 w 8547748"/>
              <a:gd name="connsiteY3" fmla="*/ 382296 h 1057819"/>
              <a:gd name="connsiteX0" fmla="*/ 0 w 8547748"/>
              <a:gd name="connsiteY0" fmla="*/ 778480 h 778480"/>
              <a:gd name="connsiteX1" fmla="*/ 1578279 w 8547748"/>
              <a:gd name="connsiteY1" fmla="*/ 39444 h 778480"/>
              <a:gd name="connsiteX2" fmla="*/ 8547748 w 8547748"/>
              <a:gd name="connsiteY2" fmla="*/ 102957 h 778480"/>
              <a:gd name="connsiteX0" fmla="*/ 0 w 8547748"/>
              <a:gd name="connsiteY0" fmla="*/ 1102967 h 1102967"/>
              <a:gd name="connsiteX1" fmla="*/ 4410345 w 8547748"/>
              <a:gd name="connsiteY1" fmla="*/ 16202 h 1102967"/>
              <a:gd name="connsiteX2" fmla="*/ 8547748 w 8547748"/>
              <a:gd name="connsiteY2" fmla="*/ 427444 h 1102967"/>
              <a:gd name="connsiteX0" fmla="*/ 0 w 8547748"/>
              <a:gd name="connsiteY0" fmla="*/ 1115128 h 1115128"/>
              <a:gd name="connsiteX1" fmla="*/ 4410345 w 8547748"/>
              <a:gd name="connsiteY1" fmla="*/ 28363 h 1115128"/>
              <a:gd name="connsiteX2" fmla="*/ 8547748 w 8547748"/>
              <a:gd name="connsiteY2" fmla="*/ 439605 h 111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47748" h="1115128">
                <a:moveTo>
                  <a:pt x="0" y="1115128"/>
                </a:moveTo>
                <a:cubicBezTo>
                  <a:pt x="418578" y="832248"/>
                  <a:pt x="2985720" y="140950"/>
                  <a:pt x="4410345" y="28363"/>
                </a:cubicBezTo>
                <a:cubicBezTo>
                  <a:pt x="5834970" y="-84224"/>
                  <a:pt x="6908752" y="155917"/>
                  <a:pt x="8547748" y="439605"/>
                </a:cubicBezTo>
              </a:path>
            </a:pathLst>
          </a:custGeom>
          <a:noFill/>
          <a:ln w="34925">
            <a:solidFill>
              <a:srgbClr val="C00000"/>
            </a:solidFill>
            <a:headEnd type="triangl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8552033" y="5561873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Institution Network</a:t>
            </a:r>
          </a:p>
        </p:txBody>
      </p:sp>
      <p:pic>
        <p:nvPicPr>
          <p:cNvPr id="49" name="Afbeelding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152" y="4134155"/>
            <a:ext cx="432460" cy="633604"/>
          </a:xfrm>
          <a:prstGeom prst="rect">
            <a:avLst/>
          </a:prstGeom>
        </p:spPr>
      </p:pic>
      <p:grpSp>
        <p:nvGrpSpPr>
          <p:cNvPr id="54" name="Group 53"/>
          <p:cNvGrpSpPr/>
          <p:nvPr/>
        </p:nvGrpSpPr>
        <p:grpSpPr>
          <a:xfrm>
            <a:off x="437219" y="5267002"/>
            <a:ext cx="1290345" cy="784777"/>
            <a:chOff x="437219" y="5267002"/>
            <a:chExt cx="1290345" cy="784777"/>
          </a:xfrm>
        </p:grpSpPr>
        <p:sp>
          <p:nvSpPr>
            <p:cNvPr id="51" name="Rounded Rectangle 50"/>
            <p:cNvSpPr/>
            <p:nvPr/>
          </p:nvSpPr>
          <p:spPr>
            <a:xfrm>
              <a:off x="697080" y="5267002"/>
              <a:ext cx="770625" cy="527546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Trapezoid 51"/>
            <p:cNvSpPr/>
            <p:nvPr/>
          </p:nvSpPr>
          <p:spPr>
            <a:xfrm>
              <a:off x="437219" y="5882053"/>
              <a:ext cx="1290345" cy="169726"/>
            </a:xfrm>
            <a:prstGeom prst="trapezoid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3" name="Afbeelding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037" y="5429663"/>
              <a:ext cx="266707" cy="254563"/>
            </a:xfrm>
            <a:prstGeom prst="rect">
              <a:avLst/>
            </a:prstGeom>
          </p:spPr>
        </p:pic>
      </p:grpSp>
      <p:sp>
        <p:nvSpPr>
          <p:cNvPr id="55" name="TextBox 54"/>
          <p:cNvSpPr txBox="1"/>
          <p:nvPr/>
        </p:nvSpPr>
        <p:spPr>
          <a:xfrm>
            <a:off x="2897560" y="4842806"/>
            <a:ext cx="18300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Authenticated &amp;</a:t>
            </a:r>
          </a:p>
          <a:p>
            <a:pPr algn="ctr"/>
            <a:r>
              <a:rPr lang="en-GB" sz="1400" dirty="0"/>
              <a:t>Encrypted Connection</a:t>
            </a:r>
          </a:p>
        </p:txBody>
      </p:sp>
      <p:pic>
        <p:nvPicPr>
          <p:cNvPr id="57" name="Afbeelding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037" y="3901219"/>
            <a:ext cx="432460" cy="633604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7178310" y="4574598"/>
            <a:ext cx="1830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Secure VLAN </a:t>
            </a:r>
          </a:p>
          <a:p>
            <a:pPr algn="ctr"/>
            <a:r>
              <a:rPr lang="en-GB" sz="1400" dirty="0"/>
              <a:t>Connection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1710854" y="2592606"/>
            <a:ext cx="1893480" cy="973249"/>
            <a:chOff x="4839440" y="3418389"/>
            <a:chExt cx="3582664" cy="1886027"/>
          </a:xfrm>
          <a:solidFill>
            <a:schemeClr val="accent1">
              <a:lumMod val="75000"/>
            </a:schemeClr>
          </a:solidFill>
        </p:grpSpPr>
        <p:sp>
          <p:nvSpPr>
            <p:cNvPr id="60" name="Oval 59"/>
            <p:cNvSpPr/>
            <p:nvPr/>
          </p:nvSpPr>
          <p:spPr>
            <a:xfrm>
              <a:off x="5899759" y="3418389"/>
              <a:ext cx="1127342" cy="10158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/>
            <p:cNvSpPr/>
            <p:nvPr/>
          </p:nvSpPr>
          <p:spPr>
            <a:xfrm>
              <a:off x="6678460" y="3679086"/>
              <a:ext cx="1307321" cy="13187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/>
            <p:cNvSpPr/>
            <p:nvPr/>
          </p:nvSpPr>
          <p:spPr>
            <a:xfrm>
              <a:off x="7549457" y="4480049"/>
              <a:ext cx="872647" cy="82436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/>
            <p:cNvSpPr/>
            <p:nvPr/>
          </p:nvSpPr>
          <p:spPr>
            <a:xfrm>
              <a:off x="5272354" y="3933174"/>
              <a:ext cx="969782" cy="8881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/>
            <p:cNvSpPr/>
            <p:nvPr/>
          </p:nvSpPr>
          <p:spPr>
            <a:xfrm>
              <a:off x="4839440" y="4480049"/>
              <a:ext cx="952085" cy="82436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398718" y="4221273"/>
              <a:ext cx="2505848" cy="10831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272354" y="4684434"/>
              <a:ext cx="2760860" cy="6175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1865837" y="3173124"/>
            <a:ext cx="1563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Public Internet</a:t>
            </a:r>
          </a:p>
        </p:txBody>
      </p:sp>
      <p:sp>
        <p:nvSpPr>
          <p:cNvPr id="68" name="Freeform 67"/>
          <p:cNvSpPr/>
          <p:nvPr/>
        </p:nvSpPr>
        <p:spPr>
          <a:xfrm>
            <a:off x="2997200" y="3063338"/>
            <a:ext cx="2814136" cy="1029714"/>
          </a:xfrm>
          <a:custGeom>
            <a:avLst/>
            <a:gdLst>
              <a:gd name="connsiteX0" fmla="*/ 2641600 w 2641600"/>
              <a:gd name="connsiteY0" fmla="*/ 1254663 h 1254663"/>
              <a:gd name="connsiteX1" fmla="*/ 1498600 w 2641600"/>
              <a:gd name="connsiteY1" fmla="*/ 200563 h 1254663"/>
              <a:gd name="connsiteX2" fmla="*/ 0 w 2641600"/>
              <a:gd name="connsiteY2" fmla="*/ 35463 h 1254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1600" h="1254663">
                <a:moveTo>
                  <a:pt x="2641600" y="1254663"/>
                </a:moveTo>
                <a:cubicBezTo>
                  <a:pt x="2290233" y="829213"/>
                  <a:pt x="1938867" y="403763"/>
                  <a:pt x="1498600" y="200563"/>
                </a:cubicBezTo>
                <a:cubicBezTo>
                  <a:pt x="1058333" y="-2637"/>
                  <a:pt x="59267" y="-38620"/>
                  <a:pt x="0" y="35463"/>
                </a:cubicBezTo>
              </a:path>
            </a:pathLst>
          </a:custGeom>
          <a:noFill/>
          <a:ln w="34925">
            <a:solidFill>
              <a:srgbClr val="C00000"/>
            </a:solidFill>
            <a:headEnd type="triangl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>
            <a:off x="3598833" y="2571330"/>
            <a:ext cx="1830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Private</a:t>
            </a:r>
          </a:p>
          <a:p>
            <a:pPr algn="ctr"/>
            <a:r>
              <a:rPr lang="en-GB" sz="1400" dirty="0"/>
              <a:t>Connectivity</a:t>
            </a:r>
          </a:p>
        </p:txBody>
      </p:sp>
      <p:sp>
        <p:nvSpPr>
          <p:cNvPr id="70" name="Freeform 69"/>
          <p:cNvSpPr/>
          <p:nvPr/>
        </p:nvSpPr>
        <p:spPr>
          <a:xfrm flipH="1">
            <a:off x="6470372" y="4149638"/>
            <a:ext cx="3427524" cy="1115128"/>
          </a:xfrm>
          <a:custGeom>
            <a:avLst/>
            <a:gdLst>
              <a:gd name="connsiteX0" fmla="*/ 0 w 8467594"/>
              <a:gd name="connsiteY0" fmla="*/ 1057819 h 1057819"/>
              <a:gd name="connsiteX1" fmla="*/ 1578279 w 8467594"/>
              <a:gd name="connsiteY1" fmla="*/ 318783 h 1057819"/>
              <a:gd name="connsiteX2" fmla="*/ 4446739 w 8467594"/>
              <a:gd name="connsiteY2" fmla="*/ 18159 h 1057819"/>
              <a:gd name="connsiteX3" fmla="*/ 8467594 w 8467594"/>
              <a:gd name="connsiteY3" fmla="*/ 807298 h 1057819"/>
              <a:gd name="connsiteX0" fmla="*/ 0 w 8547748"/>
              <a:gd name="connsiteY0" fmla="*/ 1057819 h 1057819"/>
              <a:gd name="connsiteX1" fmla="*/ 1578279 w 8547748"/>
              <a:gd name="connsiteY1" fmla="*/ 318783 h 1057819"/>
              <a:gd name="connsiteX2" fmla="*/ 4446739 w 8547748"/>
              <a:gd name="connsiteY2" fmla="*/ 18159 h 1057819"/>
              <a:gd name="connsiteX3" fmla="*/ 8547748 w 8547748"/>
              <a:gd name="connsiteY3" fmla="*/ 382296 h 1057819"/>
              <a:gd name="connsiteX0" fmla="*/ 0 w 8547748"/>
              <a:gd name="connsiteY0" fmla="*/ 1057819 h 1057819"/>
              <a:gd name="connsiteX1" fmla="*/ 1578279 w 8547748"/>
              <a:gd name="connsiteY1" fmla="*/ 318783 h 1057819"/>
              <a:gd name="connsiteX2" fmla="*/ 4446739 w 8547748"/>
              <a:gd name="connsiteY2" fmla="*/ 18159 h 1057819"/>
              <a:gd name="connsiteX3" fmla="*/ 8547748 w 8547748"/>
              <a:gd name="connsiteY3" fmla="*/ 382296 h 1057819"/>
              <a:gd name="connsiteX0" fmla="*/ 0 w 8547748"/>
              <a:gd name="connsiteY0" fmla="*/ 778480 h 778480"/>
              <a:gd name="connsiteX1" fmla="*/ 1578279 w 8547748"/>
              <a:gd name="connsiteY1" fmla="*/ 39444 h 778480"/>
              <a:gd name="connsiteX2" fmla="*/ 8547748 w 8547748"/>
              <a:gd name="connsiteY2" fmla="*/ 102957 h 778480"/>
              <a:gd name="connsiteX0" fmla="*/ 0 w 8547748"/>
              <a:gd name="connsiteY0" fmla="*/ 1102967 h 1102967"/>
              <a:gd name="connsiteX1" fmla="*/ 4410345 w 8547748"/>
              <a:gd name="connsiteY1" fmla="*/ 16202 h 1102967"/>
              <a:gd name="connsiteX2" fmla="*/ 8547748 w 8547748"/>
              <a:gd name="connsiteY2" fmla="*/ 427444 h 1102967"/>
              <a:gd name="connsiteX0" fmla="*/ 0 w 8547748"/>
              <a:gd name="connsiteY0" fmla="*/ 1115128 h 1115128"/>
              <a:gd name="connsiteX1" fmla="*/ 4410345 w 8547748"/>
              <a:gd name="connsiteY1" fmla="*/ 28363 h 1115128"/>
              <a:gd name="connsiteX2" fmla="*/ 8547748 w 8547748"/>
              <a:gd name="connsiteY2" fmla="*/ 439605 h 111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47748" h="1115128">
                <a:moveTo>
                  <a:pt x="0" y="1115128"/>
                </a:moveTo>
                <a:cubicBezTo>
                  <a:pt x="418578" y="832248"/>
                  <a:pt x="2985720" y="140950"/>
                  <a:pt x="4410345" y="28363"/>
                </a:cubicBezTo>
                <a:cubicBezTo>
                  <a:pt x="5834970" y="-84224"/>
                  <a:pt x="6908752" y="155917"/>
                  <a:pt x="8547748" y="439605"/>
                </a:cubicBezTo>
              </a:path>
            </a:pathLst>
          </a:custGeom>
          <a:noFill/>
          <a:ln w="34925">
            <a:solidFill>
              <a:srgbClr val="C00000"/>
            </a:solidFill>
            <a:headEnd type="triangl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9" name="Straight Arrow Connector 38"/>
          <p:cNvCxnSpPr>
            <a:endCxn id="40" idx="1"/>
          </p:cNvCxnSpPr>
          <p:nvPr/>
        </p:nvCxnSpPr>
        <p:spPr>
          <a:xfrm flipV="1">
            <a:off x="6155901" y="3275539"/>
            <a:ext cx="2176491" cy="977214"/>
          </a:xfrm>
          <a:prstGeom prst="straightConnector1">
            <a:avLst/>
          </a:prstGeom>
          <a:ln w="47625">
            <a:solidFill>
              <a:srgbClr val="C00000"/>
            </a:solidFill>
            <a:prstDash val="sysDot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Graphic 55">
            <a:extLst>
              <a:ext uri="{FF2B5EF4-FFF2-40B4-BE49-F238E27FC236}">
                <a16:creationId xmlns:a16="http://schemas.microsoft.com/office/drawing/2014/main" id="{46EE46C2-2912-594C-BA9F-CC388C944B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4918" y="101878"/>
            <a:ext cx="1748852" cy="154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87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E86DCE7D-B5E7-B147-BDF9-7E7B6F764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986" y="1428049"/>
            <a:ext cx="8633637" cy="4461121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/>
              <a:t>Secure Internet</a:t>
            </a:r>
            <a:r>
              <a:rPr lang="en-GB" dirty="0"/>
              <a:t>: </a:t>
            </a:r>
            <a:r>
              <a:rPr lang="en-GB" dirty="0" err="1"/>
              <a:t>eduVPN</a:t>
            </a:r>
            <a:r>
              <a:rPr lang="en-GB" dirty="0"/>
              <a:t> instance gives access to the public Internet.</a:t>
            </a:r>
          </a:p>
          <a:p>
            <a:pPr lvl="1"/>
            <a:r>
              <a:rPr lang="en-GB" dirty="0"/>
              <a:t>Possibility for guest access</a:t>
            </a:r>
          </a:p>
          <a:p>
            <a:pPr lvl="1"/>
            <a:r>
              <a:rPr lang="en-GB" dirty="0"/>
              <a:t>Possibility for filtering for undesired traffic, services or content (e.g. add-free profile implemented in Germany)</a:t>
            </a:r>
          </a:p>
          <a:p>
            <a:pPr lvl="1"/>
            <a:r>
              <a:rPr lang="en-GB" dirty="0"/>
              <a:t>Privacy and security enhancing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b="1" dirty="0"/>
              <a:t>Institute access</a:t>
            </a:r>
            <a:r>
              <a:rPr lang="en-GB" dirty="0"/>
              <a:t>: </a:t>
            </a:r>
            <a:r>
              <a:rPr lang="en-GB" dirty="0" err="1"/>
              <a:t>eduVPN</a:t>
            </a:r>
            <a:r>
              <a:rPr lang="en-GB" dirty="0"/>
              <a:t> gives access to private resources</a:t>
            </a:r>
          </a:p>
          <a:p>
            <a:pPr lvl="1"/>
            <a:r>
              <a:rPr lang="en-GB" dirty="0"/>
              <a:t>Stand-alone implementation</a:t>
            </a:r>
          </a:p>
          <a:p>
            <a:pPr lvl="1"/>
            <a:r>
              <a:rPr lang="en-GB" dirty="0"/>
              <a:t>Managed service</a:t>
            </a:r>
          </a:p>
          <a:p>
            <a:pPr lvl="1"/>
            <a:r>
              <a:rPr lang="en-GB" dirty="0"/>
              <a:t>Possibility for strong authentication</a:t>
            </a:r>
          </a:p>
          <a:p>
            <a:pPr lvl="1"/>
            <a:r>
              <a:rPr lang="en-GB" dirty="0"/>
              <a:t>Profiles for different users/groups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6564A6C-44F5-BA47-BF52-5E0C9E28B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The 2 </a:t>
            </a:r>
            <a:r>
              <a:rPr lang="da-DK" dirty="0" err="1"/>
              <a:t>uses</a:t>
            </a:r>
            <a:r>
              <a:rPr lang="da-DK" dirty="0"/>
              <a:t> of </a:t>
            </a:r>
            <a:r>
              <a:rPr lang="da-DK" dirty="0" err="1"/>
              <a:t>eduVPN</a:t>
            </a:r>
            <a:endParaRPr lang="da-DK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1D005F7-370A-5241-8058-9A01FB4A8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918" y="101878"/>
            <a:ext cx="1748852" cy="154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18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4AB071-C441-B547-8822-22EA2B088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Open-Source VPN software comparison</a:t>
            </a:r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0074EE2F-EF09-DD45-AEE4-A3D620EE50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528028"/>
              </p:ext>
            </p:extLst>
          </p:nvPr>
        </p:nvGraphicFramePr>
        <p:xfrm>
          <a:off x="1563688" y="1642863"/>
          <a:ext cx="8591990" cy="3833808"/>
        </p:xfrm>
        <a:graphic>
          <a:graphicData uri="http://schemas.openxmlformats.org/drawingml/2006/table">
            <a:tbl>
              <a:tblPr/>
              <a:tblGrid>
                <a:gridCol w="1270474">
                  <a:extLst>
                    <a:ext uri="{9D8B030D-6E8A-4147-A177-3AD203B41FA5}">
                      <a16:colId xmlns:a16="http://schemas.microsoft.com/office/drawing/2014/main" val="757786529"/>
                    </a:ext>
                  </a:extLst>
                </a:gridCol>
                <a:gridCol w="879559">
                  <a:extLst>
                    <a:ext uri="{9D8B030D-6E8A-4147-A177-3AD203B41FA5}">
                      <a16:colId xmlns:a16="http://schemas.microsoft.com/office/drawing/2014/main" val="2873751550"/>
                    </a:ext>
                  </a:extLst>
                </a:gridCol>
                <a:gridCol w="1482220">
                  <a:extLst>
                    <a:ext uri="{9D8B030D-6E8A-4147-A177-3AD203B41FA5}">
                      <a16:colId xmlns:a16="http://schemas.microsoft.com/office/drawing/2014/main" val="548568444"/>
                    </a:ext>
                  </a:extLst>
                </a:gridCol>
                <a:gridCol w="936568">
                  <a:extLst>
                    <a:ext uri="{9D8B030D-6E8A-4147-A177-3AD203B41FA5}">
                      <a16:colId xmlns:a16="http://schemas.microsoft.com/office/drawing/2014/main" val="1458497882"/>
                    </a:ext>
                  </a:extLst>
                </a:gridCol>
                <a:gridCol w="912135">
                  <a:extLst>
                    <a:ext uri="{9D8B030D-6E8A-4147-A177-3AD203B41FA5}">
                      <a16:colId xmlns:a16="http://schemas.microsoft.com/office/drawing/2014/main" val="203995431"/>
                    </a:ext>
                  </a:extLst>
                </a:gridCol>
                <a:gridCol w="936568">
                  <a:extLst>
                    <a:ext uri="{9D8B030D-6E8A-4147-A177-3AD203B41FA5}">
                      <a16:colId xmlns:a16="http://schemas.microsoft.com/office/drawing/2014/main" val="416964586"/>
                    </a:ext>
                  </a:extLst>
                </a:gridCol>
                <a:gridCol w="1180890">
                  <a:extLst>
                    <a:ext uri="{9D8B030D-6E8A-4147-A177-3AD203B41FA5}">
                      <a16:colId xmlns:a16="http://schemas.microsoft.com/office/drawing/2014/main" val="1818130941"/>
                    </a:ext>
                  </a:extLst>
                </a:gridCol>
                <a:gridCol w="993576">
                  <a:extLst>
                    <a:ext uri="{9D8B030D-6E8A-4147-A177-3AD203B41FA5}">
                      <a16:colId xmlns:a16="http://schemas.microsoft.com/office/drawing/2014/main" val="2941109952"/>
                    </a:ext>
                  </a:extLst>
                </a:gridCol>
              </a:tblGrid>
              <a:tr h="479226">
                <a:tc>
                  <a:txBody>
                    <a:bodyPr/>
                    <a:lstStyle/>
                    <a:p>
                      <a:pPr rtl="0" fontAlgn="b"/>
                      <a:r>
                        <a:rPr lang="da-DK" sz="1400" b="1" dirty="0">
                          <a:effectLst/>
                        </a:rPr>
                        <a:t>Product</a:t>
                      </a:r>
                    </a:p>
                  </a:txBody>
                  <a:tcPr marL="22955" marR="22955" marT="15303" marB="1530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da-DK" sz="1400" b="1">
                          <a:effectLst/>
                        </a:rPr>
                        <a:t>Technology</a:t>
                      </a:r>
                    </a:p>
                  </a:txBody>
                  <a:tcPr marL="22955" marR="22955" marT="15303" marB="1530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da-DK" sz="1400" b="1">
                          <a:effectLst/>
                        </a:rPr>
                        <a:t>Scalable</a:t>
                      </a:r>
                    </a:p>
                  </a:txBody>
                  <a:tcPr marL="22955" marR="22955" marT="15303" marB="1530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da-DK" sz="1400" b="1">
                          <a:effectLst/>
                        </a:rPr>
                        <a:t>Encryption</a:t>
                      </a:r>
                    </a:p>
                  </a:txBody>
                  <a:tcPr marL="22955" marR="22955" marT="15303" marB="1530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da-DK" sz="1400" b="1">
                          <a:effectLst/>
                        </a:rPr>
                        <a:t>Audit</a:t>
                      </a:r>
                    </a:p>
                  </a:txBody>
                  <a:tcPr marL="22955" marR="22955" marT="15303" marB="1530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da-DK" sz="1400" b="1">
                          <a:effectLst/>
                        </a:rPr>
                        <a:t>Hide traffic</a:t>
                      </a:r>
                    </a:p>
                  </a:txBody>
                  <a:tcPr marL="22955" marR="22955" marT="15303" marB="1530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da-DK" sz="1400" b="1">
                          <a:effectLst/>
                        </a:rPr>
                        <a:t>Rebrandable apps</a:t>
                      </a:r>
                    </a:p>
                  </a:txBody>
                  <a:tcPr marL="22955" marR="22955" marT="15303" marB="1530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da-DK" sz="1400" b="1">
                          <a:effectLst/>
                        </a:rPr>
                        <a:t>Enterprise Identity</a:t>
                      </a:r>
                    </a:p>
                  </a:txBody>
                  <a:tcPr marL="22955" marR="22955" marT="15303" marB="1530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178237"/>
                  </a:ext>
                </a:extLst>
              </a:tr>
              <a:tr h="479226">
                <a:tc>
                  <a:txBody>
                    <a:bodyPr/>
                    <a:lstStyle/>
                    <a:p>
                      <a:pPr rtl="0" fontAlgn="b"/>
                      <a:r>
                        <a:rPr lang="da-DK" sz="1400">
                          <a:effectLst/>
                        </a:rPr>
                        <a:t>Algo</a:t>
                      </a:r>
                    </a:p>
                  </a:txBody>
                  <a:tcPr marL="22955" marR="22955" marT="15303" marB="1530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da-DK" sz="1400">
                          <a:effectLst/>
                        </a:rPr>
                        <a:t>IPsec &amp; IKEv2</a:t>
                      </a:r>
                    </a:p>
                  </a:txBody>
                  <a:tcPr marL="22955" marR="22955" marT="15303" marB="1530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da-DK" sz="1400">
                          <a:effectLst/>
                        </a:rPr>
                        <a:t>Personal or small scale</a:t>
                      </a:r>
                    </a:p>
                  </a:txBody>
                  <a:tcPr marL="22955" marR="22955" marT="15303" marB="1530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da-DK" sz="1400">
                          <a:effectLst/>
                        </a:rPr>
                        <a:t>Modest - Good</a:t>
                      </a:r>
                    </a:p>
                  </a:txBody>
                  <a:tcPr marL="22955" marR="22955" marT="15303" marB="1530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da-DK" sz="1400">
                          <a:effectLst/>
                        </a:rPr>
                        <a:t>No</a:t>
                      </a:r>
                    </a:p>
                  </a:txBody>
                  <a:tcPr marL="22955" marR="22955" marT="15303" marB="1530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da-DK" sz="1400">
                          <a:effectLst/>
                        </a:rPr>
                        <a:t>no</a:t>
                      </a:r>
                    </a:p>
                  </a:txBody>
                  <a:tcPr marL="22955" marR="22955" marT="15303" marB="1530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da-DK" sz="1400">
                          <a:effectLst/>
                        </a:rPr>
                        <a:t>no</a:t>
                      </a:r>
                    </a:p>
                  </a:txBody>
                  <a:tcPr marL="22955" marR="22955" marT="15303" marB="1530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da-DK" sz="1400">
                          <a:effectLst/>
                        </a:rPr>
                        <a:t>no</a:t>
                      </a:r>
                    </a:p>
                  </a:txBody>
                  <a:tcPr marL="22955" marR="22955" marT="15303" marB="1530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567223"/>
                  </a:ext>
                </a:extLst>
              </a:tr>
              <a:tr h="703280">
                <a:tc>
                  <a:txBody>
                    <a:bodyPr/>
                    <a:lstStyle/>
                    <a:p>
                      <a:pPr rtl="0" fontAlgn="b"/>
                      <a:r>
                        <a:rPr lang="da-DK" sz="1400">
                          <a:effectLst/>
                        </a:rPr>
                        <a:t>WireGuard</a:t>
                      </a:r>
                    </a:p>
                  </a:txBody>
                  <a:tcPr marL="22955" marR="22955" marT="15303" marB="1530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da-DK" sz="1400">
                          <a:effectLst/>
                        </a:rPr>
                        <a:t>WireGuard</a:t>
                      </a:r>
                    </a:p>
                  </a:txBody>
                  <a:tcPr marL="22955" marR="22955" marT="15303" marB="1530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da-DK" sz="1400">
                          <a:effectLst/>
                        </a:rPr>
                        <a:t>Protocol supports CPU scaling</a:t>
                      </a:r>
                    </a:p>
                  </a:txBody>
                  <a:tcPr marL="22955" marR="22955" marT="15303" marB="1530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da-DK" sz="1400">
                          <a:effectLst/>
                        </a:rPr>
                        <a:t>State of the Art</a:t>
                      </a:r>
                    </a:p>
                  </a:txBody>
                  <a:tcPr marL="22955" marR="22955" marT="15303" marB="1530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da-DK" sz="1400">
                          <a:effectLst/>
                        </a:rPr>
                        <a:t>Formal verification</a:t>
                      </a:r>
                    </a:p>
                  </a:txBody>
                  <a:tcPr marL="22955" marR="22955" marT="15303" marB="1530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da-DK" sz="1400">
                          <a:effectLst/>
                        </a:rPr>
                        <a:t>no</a:t>
                      </a:r>
                    </a:p>
                  </a:txBody>
                  <a:tcPr marL="22955" marR="22955" marT="15303" marB="1530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da-DK" sz="1400">
                          <a:effectLst/>
                        </a:rPr>
                        <a:t>Yes</a:t>
                      </a:r>
                    </a:p>
                  </a:txBody>
                  <a:tcPr marL="22955" marR="22955" marT="15303" marB="1530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da-DK" sz="1400">
                          <a:effectLst/>
                        </a:rPr>
                        <a:t>no</a:t>
                      </a:r>
                    </a:p>
                  </a:txBody>
                  <a:tcPr marL="22955" marR="22955" marT="15303" marB="1530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1401605"/>
                  </a:ext>
                </a:extLst>
              </a:tr>
              <a:tr h="255172">
                <a:tc>
                  <a:txBody>
                    <a:bodyPr/>
                    <a:lstStyle/>
                    <a:p>
                      <a:pPr rtl="0" fontAlgn="b"/>
                      <a:r>
                        <a:rPr lang="da-DK" sz="1400">
                          <a:effectLst/>
                        </a:rPr>
                        <a:t>PPTP</a:t>
                      </a:r>
                    </a:p>
                  </a:txBody>
                  <a:tcPr marL="22955" marR="22955" marT="15303" marB="1530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da-DK" sz="1400">
                          <a:effectLst/>
                        </a:rPr>
                        <a:t>PPTP</a:t>
                      </a:r>
                    </a:p>
                  </a:txBody>
                  <a:tcPr marL="22955" marR="22955" marT="15303" marB="1530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da-DK" sz="1400">
                          <a:effectLst/>
                        </a:rPr>
                        <a:t>Not really</a:t>
                      </a:r>
                    </a:p>
                  </a:txBody>
                  <a:tcPr marL="22955" marR="22955" marT="15303" marB="1530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da-DK" sz="1400">
                          <a:effectLst/>
                        </a:rPr>
                        <a:t>Bad</a:t>
                      </a:r>
                    </a:p>
                  </a:txBody>
                  <a:tcPr marL="22955" marR="22955" marT="15303" marB="1530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da-DK" sz="1400">
                          <a:effectLst/>
                        </a:rPr>
                        <a:t>yes</a:t>
                      </a:r>
                    </a:p>
                  </a:txBody>
                  <a:tcPr marL="22955" marR="22955" marT="15303" marB="1530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da-DK" sz="1400">
                          <a:effectLst/>
                        </a:rPr>
                        <a:t>no</a:t>
                      </a:r>
                    </a:p>
                  </a:txBody>
                  <a:tcPr marL="22955" marR="22955" marT="15303" marB="1530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da-DK" sz="1400">
                          <a:effectLst/>
                        </a:rPr>
                        <a:t>no</a:t>
                      </a:r>
                    </a:p>
                  </a:txBody>
                  <a:tcPr marL="22955" marR="22955" marT="15303" marB="1530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da-DK" sz="1400">
                          <a:effectLst/>
                        </a:rPr>
                        <a:t>no</a:t>
                      </a:r>
                    </a:p>
                  </a:txBody>
                  <a:tcPr marL="22955" marR="22955" marT="15303" marB="1530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8615091"/>
                  </a:ext>
                </a:extLst>
              </a:tr>
              <a:tr h="479226">
                <a:tc>
                  <a:txBody>
                    <a:bodyPr/>
                    <a:lstStyle/>
                    <a:p>
                      <a:pPr rtl="0" fontAlgn="b"/>
                      <a:r>
                        <a:rPr lang="da-DK" sz="1400">
                          <a:effectLst/>
                        </a:rPr>
                        <a:t>SoftEther</a:t>
                      </a:r>
                    </a:p>
                  </a:txBody>
                  <a:tcPr marL="22955" marR="22955" marT="15303" marB="1530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da-DK" sz="1400">
                          <a:effectLst/>
                        </a:rPr>
                        <a:t>Various</a:t>
                      </a:r>
                    </a:p>
                  </a:txBody>
                  <a:tcPr marL="22955" marR="22955" marT="15303" marB="1530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da-DK" sz="1400">
                          <a:effectLst/>
                        </a:rPr>
                        <a:t>Large scale/enterprise</a:t>
                      </a:r>
                    </a:p>
                  </a:txBody>
                  <a:tcPr marL="22955" marR="22955" marT="15303" marB="1530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da-DK" sz="1400">
                          <a:effectLst/>
                        </a:rPr>
                        <a:t>Modest - Good</a:t>
                      </a:r>
                    </a:p>
                  </a:txBody>
                  <a:tcPr marL="22955" marR="22955" marT="15303" marB="1530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da-DK" sz="1400">
                          <a:effectLst/>
                        </a:rPr>
                        <a:t>Fuzzing</a:t>
                      </a:r>
                    </a:p>
                  </a:txBody>
                  <a:tcPr marL="22955" marR="22955" marT="15303" marB="1530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da-DK" sz="1400">
                          <a:effectLst/>
                        </a:rPr>
                        <a:t>yes</a:t>
                      </a:r>
                    </a:p>
                  </a:txBody>
                  <a:tcPr marL="22955" marR="22955" marT="15303" marB="1530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da-DK" sz="1400">
                          <a:effectLst/>
                        </a:rPr>
                        <a:t>yes</a:t>
                      </a:r>
                    </a:p>
                  </a:txBody>
                  <a:tcPr marL="22955" marR="22955" marT="15303" marB="1530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da-DK" sz="1400">
                          <a:effectLst/>
                        </a:rPr>
                        <a:t>no</a:t>
                      </a:r>
                    </a:p>
                  </a:txBody>
                  <a:tcPr marL="22955" marR="22955" marT="15303" marB="1530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3410064"/>
                  </a:ext>
                </a:extLst>
              </a:tr>
              <a:tr h="479226">
                <a:tc>
                  <a:txBody>
                    <a:bodyPr/>
                    <a:lstStyle/>
                    <a:p>
                      <a:pPr rtl="0" fontAlgn="b"/>
                      <a:r>
                        <a:rPr lang="da-DK" sz="1400">
                          <a:effectLst/>
                        </a:rPr>
                        <a:t>OpenVPN 2.x</a:t>
                      </a:r>
                    </a:p>
                  </a:txBody>
                  <a:tcPr marL="22955" marR="22955" marT="15303" marB="1530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da-DK" sz="1400">
                          <a:effectLst/>
                        </a:rPr>
                        <a:t>OpenVPN 2.x</a:t>
                      </a:r>
                    </a:p>
                  </a:txBody>
                  <a:tcPr marL="22955" marR="22955" marT="15303" marB="1530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da-DK" sz="1400">
                          <a:effectLst/>
                        </a:rPr>
                        <a:t>Personal or small scale</a:t>
                      </a:r>
                    </a:p>
                  </a:txBody>
                  <a:tcPr marL="22955" marR="22955" marT="15303" marB="1530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da-DK" sz="1400">
                          <a:effectLst/>
                        </a:rPr>
                        <a:t>Modest - Good</a:t>
                      </a:r>
                    </a:p>
                  </a:txBody>
                  <a:tcPr marL="22955" marR="22955" marT="15303" marB="1530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da-DK" sz="1400">
                          <a:effectLst/>
                        </a:rPr>
                        <a:t>Yes, various</a:t>
                      </a:r>
                    </a:p>
                  </a:txBody>
                  <a:tcPr marL="22955" marR="22955" marT="15303" marB="1530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da-DK" sz="1400">
                          <a:effectLst/>
                        </a:rPr>
                        <a:t>yes</a:t>
                      </a:r>
                    </a:p>
                  </a:txBody>
                  <a:tcPr marL="22955" marR="22955" marT="15303" marB="1530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da-DK" sz="1400">
                          <a:effectLst/>
                        </a:rPr>
                        <a:t>no</a:t>
                      </a:r>
                    </a:p>
                  </a:txBody>
                  <a:tcPr marL="22955" marR="22955" marT="15303" marB="1530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da-DK" sz="1400">
                          <a:effectLst/>
                        </a:rPr>
                        <a:t>no</a:t>
                      </a:r>
                    </a:p>
                  </a:txBody>
                  <a:tcPr marL="22955" marR="22955" marT="15303" marB="1530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3491054"/>
                  </a:ext>
                </a:extLst>
              </a:tr>
              <a:tr h="479226">
                <a:tc>
                  <a:txBody>
                    <a:bodyPr/>
                    <a:lstStyle/>
                    <a:p>
                      <a:pPr rtl="0" fontAlgn="b"/>
                      <a:r>
                        <a:rPr lang="da-DK" sz="1400">
                          <a:effectLst/>
                        </a:rPr>
                        <a:t>eduVPN - Let's Connect!</a:t>
                      </a:r>
                    </a:p>
                  </a:txBody>
                  <a:tcPr marL="22955" marR="22955" marT="15303" marB="1530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da-DK" sz="1400">
                          <a:effectLst/>
                        </a:rPr>
                        <a:t>OpenVPN 2.x</a:t>
                      </a:r>
                    </a:p>
                  </a:txBody>
                  <a:tcPr marL="22955" marR="22955" marT="15303" marB="1530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da-DK" sz="1400">
                          <a:effectLst/>
                        </a:rPr>
                        <a:t>Large scale/enterprise</a:t>
                      </a:r>
                    </a:p>
                  </a:txBody>
                  <a:tcPr marL="22955" marR="22955" marT="15303" marB="1530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da-DK" sz="1400">
                          <a:effectLst/>
                        </a:rPr>
                        <a:t>Good</a:t>
                      </a:r>
                    </a:p>
                  </a:txBody>
                  <a:tcPr marL="22955" marR="22955" marT="15303" marB="1530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da-DK" sz="1400">
                          <a:effectLst/>
                        </a:rPr>
                        <a:t>Clients and Server</a:t>
                      </a:r>
                    </a:p>
                  </a:txBody>
                  <a:tcPr marL="22955" marR="22955" marT="15303" marB="1530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da-DK" sz="1400">
                          <a:effectLst/>
                        </a:rPr>
                        <a:t>yes</a:t>
                      </a:r>
                    </a:p>
                  </a:txBody>
                  <a:tcPr marL="22955" marR="22955" marT="15303" marB="1530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da-DK" sz="1400">
                          <a:effectLst/>
                        </a:rPr>
                        <a:t>Yes</a:t>
                      </a:r>
                    </a:p>
                  </a:txBody>
                  <a:tcPr marL="22955" marR="22955" marT="15303" marB="1530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da-DK" sz="1400">
                          <a:effectLst/>
                        </a:rPr>
                        <a:t>yes, SAML</a:t>
                      </a:r>
                    </a:p>
                  </a:txBody>
                  <a:tcPr marL="22955" marR="22955" marT="15303" marB="1530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091731"/>
                  </a:ext>
                </a:extLst>
              </a:tr>
              <a:tr h="479226">
                <a:tc>
                  <a:txBody>
                    <a:bodyPr/>
                    <a:lstStyle/>
                    <a:p>
                      <a:pPr rtl="0" fontAlgn="b"/>
                      <a:r>
                        <a:rPr lang="da-DK" sz="1400">
                          <a:effectLst/>
                        </a:rPr>
                        <a:t>OpenConnect</a:t>
                      </a:r>
                    </a:p>
                  </a:txBody>
                  <a:tcPr marL="22955" marR="22955" marT="15303" marB="1530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da-DK" sz="1400">
                          <a:effectLst/>
                        </a:rPr>
                        <a:t>AnyConnect</a:t>
                      </a:r>
                    </a:p>
                  </a:txBody>
                  <a:tcPr marL="22955" marR="22955" marT="15303" marB="1530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da-DK" sz="1400">
                          <a:effectLst/>
                        </a:rPr>
                        <a:t>Large scale/enterprise</a:t>
                      </a:r>
                    </a:p>
                  </a:txBody>
                  <a:tcPr marL="22955" marR="22955" marT="15303" marB="1530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da-DK" sz="1400">
                          <a:effectLst/>
                        </a:rPr>
                        <a:t>Modest - Good</a:t>
                      </a:r>
                    </a:p>
                  </a:txBody>
                  <a:tcPr marL="22955" marR="22955" marT="15303" marB="1530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da-DK" sz="1400">
                          <a:effectLst/>
                        </a:rPr>
                        <a:t>Unknown</a:t>
                      </a:r>
                    </a:p>
                  </a:txBody>
                  <a:tcPr marL="22955" marR="22955" marT="15303" marB="1530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da-DK" sz="1400">
                          <a:effectLst/>
                        </a:rPr>
                        <a:t>yes</a:t>
                      </a:r>
                    </a:p>
                  </a:txBody>
                  <a:tcPr marL="22955" marR="22955" marT="15303" marB="1530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da-DK" sz="1400">
                          <a:effectLst/>
                        </a:rPr>
                        <a:t>Yes</a:t>
                      </a:r>
                    </a:p>
                  </a:txBody>
                  <a:tcPr marL="22955" marR="22955" marT="15303" marB="1530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da-DK" sz="1400" dirty="0">
                          <a:effectLst/>
                        </a:rPr>
                        <a:t>Work in Progress</a:t>
                      </a:r>
                    </a:p>
                  </a:txBody>
                  <a:tcPr marL="22955" marR="22955" marT="15303" marB="1530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7842938"/>
                  </a:ext>
                </a:extLst>
              </a:tr>
            </a:tbl>
          </a:graphicData>
        </a:graphic>
      </p:graphicFrame>
      <p:pic>
        <p:nvPicPr>
          <p:cNvPr id="4" name="Graphic 3">
            <a:extLst>
              <a:ext uri="{FF2B5EF4-FFF2-40B4-BE49-F238E27FC236}">
                <a16:creationId xmlns:a16="http://schemas.microsoft.com/office/drawing/2014/main" id="{B0770F9B-BAA1-6942-9968-E90AFD701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918" y="101878"/>
            <a:ext cx="1748852" cy="154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17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852091-987D-224E-8C09-49945C270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80" y="859971"/>
            <a:ext cx="10705496" cy="461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78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4AB071-C441-B547-8822-22EA2B088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err="1"/>
              <a:t>Audited</a:t>
            </a:r>
            <a:r>
              <a:rPr lang="da-DK" dirty="0"/>
              <a:t> </a:t>
            </a:r>
            <a:r>
              <a:rPr lang="da-DK" dirty="0" err="1"/>
              <a:t>apps</a:t>
            </a:r>
            <a:r>
              <a:rPr lang="da-DK" dirty="0"/>
              <a:t> for </a:t>
            </a:r>
            <a:r>
              <a:rPr lang="da-DK" dirty="0" err="1"/>
              <a:t>different</a:t>
            </a:r>
            <a:r>
              <a:rPr lang="da-DK" dirty="0"/>
              <a:t> platforms	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B2D24EC-7D1F-1347-8175-9D7975A85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986" y="1428050"/>
            <a:ext cx="7504814" cy="5114264"/>
          </a:xfrm>
        </p:spPr>
        <p:txBody>
          <a:bodyPr/>
          <a:lstStyle/>
          <a:p>
            <a:r>
              <a:rPr lang="da-DK" dirty="0" err="1"/>
              <a:t>iOS</a:t>
            </a:r>
            <a:endParaRPr lang="da-DK" dirty="0"/>
          </a:p>
          <a:p>
            <a:r>
              <a:rPr lang="da-DK" dirty="0" err="1"/>
              <a:t>MacOS</a:t>
            </a:r>
            <a:endParaRPr lang="da-DK" dirty="0"/>
          </a:p>
          <a:p>
            <a:r>
              <a:rPr lang="da-DK" dirty="0"/>
              <a:t>Windows</a:t>
            </a:r>
          </a:p>
          <a:p>
            <a:r>
              <a:rPr lang="da-DK" dirty="0"/>
              <a:t>Android</a:t>
            </a:r>
          </a:p>
          <a:p>
            <a:r>
              <a:rPr lang="da-DK" dirty="0"/>
              <a:t>Linux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pPr marL="0" indent="0">
              <a:buNone/>
            </a:pPr>
            <a:r>
              <a:rPr lang="da-DK" dirty="0"/>
              <a:t>All </a:t>
            </a:r>
            <a:r>
              <a:rPr lang="da-DK" dirty="0" err="1"/>
              <a:t>eduVPN</a:t>
            </a:r>
            <a:r>
              <a:rPr lang="da-DK" dirty="0"/>
              <a:t> software </a:t>
            </a:r>
            <a:r>
              <a:rPr lang="da-DK" dirty="0" err="1"/>
              <a:t>approved</a:t>
            </a:r>
            <a:r>
              <a:rPr lang="da-DK" dirty="0"/>
              <a:t> by </a:t>
            </a:r>
            <a:r>
              <a:rPr lang="en-GB" dirty="0"/>
              <a:t>GÉANT</a:t>
            </a:r>
            <a:r>
              <a:rPr lang="da-DK" dirty="0"/>
              <a:t> </a:t>
            </a:r>
            <a:r>
              <a:rPr lang="da-DK" dirty="0" err="1"/>
              <a:t>Dec</a:t>
            </a:r>
            <a:r>
              <a:rPr lang="da-DK" dirty="0"/>
              <a:t> ’18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9F890637-DF8F-3844-B639-9B0891FB71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354" y="1335080"/>
            <a:ext cx="3909276" cy="398402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966331B-A849-CF41-853C-9214E225D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4918" y="101878"/>
            <a:ext cx="1748852" cy="154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217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26077</TotalTime>
  <Words>842</Words>
  <Application>Microsoft Macintosh PowerPoint</Application>
  <PresentationFormat>Widescreen</PresentationFormat>
  <Paragraphs>229</Paragraphs>
  <Slides>20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PowerPoint-præsentation</vt:lpstr>
      <vt:lpstr>Agenda</vt:lpstr>
      <vt:lpstr>Why do we need eduVPN?</vt:lpstr>
      <vt:lpstr>The Risks of public WiFi </vt:lpstr>
      <vt:lpstr>eduVPN  - securing access for remote users </vt:lpstr>
      <vt:lpstr>The 2 uses of eduVPN</vt:lpstr>
      <vt:lpstr>Open-Source VPN software comparison</vt:lpstr>
      <vt:lpstr>PowerPoint-præsentation</vt:lpstr>
      <vt:lpstr>Audited apps for different platforms </vt:lpstr>
      <vt:lpstr>Three Steps to Safety</vt:lpstr>
      <vt:lpstr>How is secure internet implemented? </vt:lpstr>
      <vt:lpstr>Policy for a federated service </vt:lpstr>
      <vt:lpstr>Guest access and abuse redress in a privacy-by-design service</vt:lpstr>
      <vt:lpstr>eduVPN Institute Access as a stand-alone instance</vt:lpstr>
      <vt:lpstr>eduVPN Institute Access as a Managed Service</vt:lpstr>
      <vt:lpstr>PowerPoint-præsentation</vt:lpstr>
      <vt:lpstr>PowerPoint-præsentation</vt:lpstr>
      <vt:lpstr>eduVPN programme of the Commons Conservancy</vt:lpstr>
      <vt:lpstr>PowerPoint-præsentation</vt:lpstr>
      <vt:lpstr>Contact</vt:lpstr>
    </vt:vector>
  </TitlesOfParts>
  <Company>DANTE Ltd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Hasleham</dc:creator>
  <cp:lastModifiedBy>Microsoft Office User</cp:lastModifiedBy>
  <cp:revision>1049</cp:revision>
  <cp:lastPrinted>2019-09-18T14:35:35Z</cp:lastPrinted>
  <dcterms:created xsi:type="dcterms:W3CDTF">2017-02-13T12:05:27Z</dcterms:created>
  <dcterms:modified xsi:type="dcterms:W3CDTF">2019-09-23T12:30:21Z</dcterms:modified>
</cp:coreProperties>
</file>